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63" r:id="rId3"/>
    <p:sldId id="275" r:id="rId4"/>
    <p:sldId id="260" r:id="rId5"/>
    <p:sldId id="282" r:id="rId6"/>
    <p:sldId id="283" r:id="rId7"/>
    <p:sldId id="287" r:id="rId8"/>
    <p:sldId id="279" r:id="rId9"/>
    <p:sldId id="289" r:id="rId10"/>
    <p:sldId id="288" r:id="rId11"/>
    <p:sldId id="292" r:id="rId12"/>
    <p:sldId id="293" r:id="rId13"/>
    <p:sldId id="294" r:id="rId14"/>
    <p:sldId id="285" r:id="rId15"/>
    <p:sldId id="284" r:id="rId16"/>
    <p:sldId id="280" r:id="rId17"/>
    <p:sldId id="295" r:id="rId18"/>
    <p:sldId id="301" r:id="rId19"/>
    <p:sldId id="296" r:id="rId20"/>
    <p:sldId id="302" r:id="rId21"/>
    <p:sldId id="281" r:id="rId22"/>
    <p:sldId id="297" r:id="rId23"/>
    <p:sldId id="270" r:id="rId24"/>
    <p:sldId id="303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17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27" autoAdjust="0"/>
    <p:restoredTop sz="94674"/>
  </p:normalViewPr>
  <p:slideViewPr>
    <p:cSldViewPr snapToGrid="0" snapToObjects="1">
      <p:cViewPr varScale="1">
        <p:scale>
          <a:sx n="86" d="100"/>
          <a:sy n="86" d="100"/>
        </p:scale>
        <p:origin x="20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315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F12D4-6823-6B4F-9F1D-3FE009B6F7E3}" type="datetimeFigureOut">
              <a:rPr kumimoji="1" lang="zh-CN" altLang="en-US" smtClean="0"/>
              <a:t>2018/11/25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B7F0F3-4AAC-AF4C-939B-DA8EB3F491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6123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B7F0F3-4AAC-AF4C-939B-DA8EB3F49145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9600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B7F0F3-4AAC-AF4C-939B-DA8EB3F49145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0011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69DD736-DD96-7A4F-BDF4-373F06E5BE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4"/>
            <a:ext cx="12224000" cy="6873472"/>
          </a:xfrm>
          <a:prstGeom prst="rect">
            <a:avLst/>
          </a:prstGeom>
        </p:spPr>
      </p:pic>
      <p:sp>
        <p:nvSpPr>
          <p:cNvPr id="9" name="幻灯片编号占位符 6">
            <a:extLst>
              <a:ext uri="{FF2B5EF4-FFF2-40B4-BE49-F238E27FC236}">
                <a16:creationId xmlns:a16="http://schemas.microsoft.com/office/drawing/2014/main" id="{5297A7FA-EDCD-534F-A0E8-6AF4F4078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0800" y="6492875"/>
            <a:ext cx="2743200" cy="365125"/>
          </a:xfrm>
          <a:prstGeom prst="rect">
            <a:avLst/>
          </a:prstGeom>
        </p:spPr>
        <p:txBody>
          <a:bodyPr lIns="360000" tIns="360000" rIns="180000" bIns="360000"/>
          <a:lstStyle>
            <a:lvl1pPr algn="r">
              <a:defRPr>
                <a:solidFill>
                  <a:schemeClr val="bg1"/>
                </a:solidFill>
                <a:latin typeface="IBM Plex Sans" panose="020B0503050000000000" pitchFamily="34" charset="0"/>
                <a:ea typeface="MYingHei_18030_C-Medium" panose="020A0304000101010101" pitchFamily="18" charset="-122"/>
                <a:cs typeface="MYingHei_18030_C-Medium" panose="020A0304000101010101" pitchFamily="18" charset="-122"/>
              </a:defRPr>
            </a:lvl1pPr>
          </a:lstStyle>
          <a:p>
            <a:fld id="{BC72539A-8162-9D49-80DD-55A329878AB6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4665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A9D51B6-6E08-7041-862B-036F6C283D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2513697"/>
            <a:ext cx="10878442" cy="1924660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500" b="0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演讲嘉宾姓名（</a:t>
            </a:r>
            <a:r>
              <a:rPr kumimoji="1" lang="en-US" altLang="zh-CN" dirty="0"/>
              <a:t>20</a:t>
            </a:r>
            <a:r>
              <a:rPr kumimoji="1" lang="zh-CN" altLang="en-US" dirty="0"/>
              <a:t>号）</a:t>
            </a:r>
          </a:p>
          <a:p>
            <a:pPr lvl="0"/>
            <a:r>
              <a:rPr kumimoji="1" lang="zh-CN" altLang="en-US" dirty="0"/>
              <a:t>演讲嘉宾职位（</a:t>
            </a:r>
            <a:r>
              <a:rPr kumimoji="1" lang="en-US" altLang="zh-CN" dirty="0"/>
              <a:t>20</a:t>
            </a:r>
            <a:r>
              <a:rPr kumimoji="1" lang="zh-CN" altLang="en-US" dirty="0"/>
              <a:t>号）</a:t>
            </a:r>
          </a:p>
          <a:p>
            <a:pPr lvl="0"/>
            <a:r>
              <a:rPr kumimoji="1" lang="en" altLang="zh-CN" dirty="0"/>
              <a:t>IBM </a:t>
            </a:r>
            <a:r>
              <a:rPr kumimoji="1" lang="zh-CN" altLang="en-US" dirty="0"/>
              <a:t>大中华区 </a:t>
            </a:r>
            <a:r>
              <a:rPr kumimoji="1" lang="en" altLang="zh-CN" dirty="0"/>
              <a:t>XXX</a:t>
            </a:r>
            <a:r>
              <a:rPr kumimoji="1" lang="zh-CN" altLang="en-US" dirty="0"/>
              <a:t>部门</a:t>
            </a:r>
            <a:r>
              <a:rPr kumimoji="1" lang="en" altLang="zh-CN" dirty="0"/>
              <a:t>XXX</a:t>
            </a:r>
            <a:r>
              <a:rPr kumimoji="1" lang="zh-CN" altLang="en-US" dirty="0"/>
              <a:t>职位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1F9E29C7-5789-C44A-9935-F701D81877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1349634"/>
            <a:ext cx="10878442" cy="590967"/>
          </a:xfrm>
        </p:spPr>
        <p:txBody>
          <a:bodyPr>
            <a:noAutofit/>
          </a:bodyPr>
          <a:lstStyle>
            <a:lvl1pPr marL="0" indent="0" algn="ctr">
              <a:buNone/>
              <a:defRPr sz="5400" b="1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演讲题目（</a:t>
            </a:r>
            <a:r>
              <a:rPr kumimoji="1" lang="en-US" altLang="zh-CN" dirty="0"/>
              <a:t>54</a:t>
            </a:r>
            <a:r>
              <a:rPr kumimoji="1" lang="zh-CN" altLang="en-US" dirty="0"/>
              <a:t>号）</a:t>
            </a:r>
          </a:p>
        </p:txBody>
      </p:sp>
    </p:spTree>
    <p:extLst>
      <p:ext uri="{BB962C8B-B14F-4D97-AF65-F5344CB8AC3E}">
        <p14:creationId xmlns:p14="http://schemas.microsoft.com/office/powerpoint/2010/main" val="766341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7">
            <a:extLst>
              <a:ext uri="{FF2B5EF4-FFF2-40B4-BE49-F238E27FC236}">
                <a16:creationId xmlns:a16="http://schemas.microsoft.com/office/drawing/2014/main" id="{2E5777E6-A2C4-4E83-810A-48A4FD9C59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332"/>
            <a:ext cx="12199710" cy="6858000"/>
          </a:xfrm>
          <a:prstGeom prst="rect">
            <a:avLst/>
          </a:prstGeom>
          <a:ln>
            <a:noFill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4F5A2E1-81C3-4A9C-8DE6-C14DC21B1B44}"/>
              </a:ext>
            </a:extLst>
          </p:cNvPr>
          <p:cNvSpPr/>
          <p:nvPr userDrawn="1"/>
        </p:nvSpPr>
        <p:spPr>
          <a:xfrm>
            <a:off x="0" y="138547"/>
            <a:ext cx="12192000" cy="6326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/>
            <a:endParaRPr lang="zh-CN" altLang="en-US" sz="2400">
              <a:solidFill>
                <a:prstClr val="white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72" y="6599537"/>
            <a:ext cx="489299" cy="18812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052" y="6555168"/>
            <a:ext cx="727419" cy="23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642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3593460" y="1511293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264977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BC6D42F-4B84-C34F-8F0F-CB6AE3549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50045D-5E59-B24F-A4FF-A87174676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CFD861-9AFD-5441-B904-5DA9AC0DD1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FDF49-7F95-AF45-BFA8-806415817032}" type="datetimeFigureOut">
              <a:rPr kumimoji="1" lang="zh-CN" altLang="en-US" smtClean="0"/>
              <a:t>2018/11/25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475AD6-FD58-5644-84DE-5F76FE16C4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68FA5694-6B1C-8845-8C5D-629D9925D9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5563DD-FF2D-6B4A-B3F4-B931F8E745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409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8" r:id="rId3"/>
    <p:sldLayoutId id="214748365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9.jp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11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6B42905-B775-406A-A699-BCCF13A6D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884" y="1162975"/>
            <a:ext cx="2852292" cy="401714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A4DB595-2395-405E-9105-3FF8601C80FE}"/>
              </a:ext>
            </a:extLst>
          </p:cNvPr>
          <p:cNvSpPr/>
          <p:nvPr/>
        </p:nvSpPr>
        <p:spPr>
          <a:xfrm>
            <a:off x="3001762" y="5278233"/>
            <a:ext cx="35623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48A2A0"/>
              </a:buClr>
              <a:buFont typeface="Wingdings" panose="05000000000000000000" pitchFamily="2" charset="2"/>
              <a:buChar char="l"/>
            </a:pPr>
            <a:r>
              <a:rPr lang="zh-CN" altLang="en-US" sz="1400" dirty="0"/>
              <a:t>扫描二维码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A151AC-9DE9-4373-8556-116953EA7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937" y="1162975"/>
            <a:ext cx="2259644" cy="401714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7347873-FB52-43A4-94C3-663CF0734911}"/>
              </a:ext>
            </a:extLst>
          </p:cNvPr>
          <p:cNvSpPr/>
          <p:nvPr/>
        </p:nvSpPr>
        <p:spPr>
          <a:xfrm>
            <a:off x="7963406" y="5278233"/>
            <a:ext cx="35623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48A2A0"/>
              </a:buClr>
              <a:buFont typeface="Wingdings" panose="05000000000000000000" pitchFamily="2" charset="2"/>
              <a:buChar char="l"/>
            </a:pPr>
            <a:r>
              <a:rPr lang="zh-CN" altLang="en-US" sz="1400" dirty="0"/>
              <a:t>交易成功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52B480D-462D-4A7C-8B5B-5EB9A7D8928C}"/>
              </a:ext>
            </a:extLst>
          </p:cNvPr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5979A75-6023-4B61-A173-081734A43495}"/>
              </a:ext>
            </a:extLst>
          </p:cNvPr>
          <p:cNvSpPr/>
          <p:nvPr/>
        </p:nvSpPr>
        <p:spPr>
          <a:xfrm>
            <a:off x="1344023" y="448348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项目功能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——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在线支付</a:t>
            </a:r>
          </a:p>
        </p:txBody>
      </p:sp>
    </p:spTree>
    <p:extLst>
      <p:ext uri="{BB962C8B-B14F-4D97-AF65-F5344CB8AC3E}">
        <p14:creationId xmlns:p14="http://schemas.microsoft.com/office/powerpoint/2010/main" val="2604376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A4DB595-2395-405E-9105-3FF8601C80FE}"/>
              </a:ext>
            </a:extLst>
          </p:cNvPr>
          <p:cNvSpPr/>
          <p:nvPr/>
        </p:nvSpPr>
        <p:spPr>
          <a:xfrm>
            <a:off x="1741131" y="5278233"/>
            <a:ext cx="35623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48A2A0"/>
              </a:buClr>
              <a:buFont typeface="Wingdings" panose="05000000000000000000" pitchFamily="2" charset="2"/>
              <a:buChar char="l"/>
            </a:pPr>
            <a:r>
              <a:rPr lang="zh-CN" altLang="en-US" sz="1400" dirty="0"/>
              <a:t>周结算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7347873-FB52-43A4-94C3-663CF0734911}"/>
              </a:ext>
            </a:extLst>
          </p:cNvPr>
          <p:cNvSpPr/>
          <p:nvPr/>
        </p:nvSpPr>
        <p:spPr>
          <a:xfrm>
            <a:off x="5690717" y="5278233"/>
            <a:ext cx="35623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48A2A0"/>
              </a:buClr>
              <a:buFont typeface="Wingdings" panose="05000000000000000000" pitchFamily="2" charset="2"/>
              <a:buChar char="l"/>
            </a:pPr>
            <a:r>
              <a:rPr lang="zh-CN" altLang="en-US" sz="1400" dirty="0"/>
              <a:t>月结算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52B480D-462D-4A7C-8B5B-5EB9A7D8928C}"/>
              </a:ext>
            </a:extLst>
          </p:cNvPr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5979A75-6023-4B61-A173-081734A43495}"/>
              </a:ext>
            </a:extLst>
          </p:cNvPr>
          <p:cNvSpPr/>
          <p:nvPr/>
        </p:nvSpPr>
        <p:spPr>
          <a:xfrm>
            <a:off x="1344023" y="448348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项目功能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——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账目记录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A27CB4F-2173-43AF-8277-74539900F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980" y="1065318"/>
            <a:ext cx="2314576" cy="411480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71A4324-BFFD-4F3F-999D-35D0B60AD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125" y="1065318"/>
            <a:ext cx="2314575" cy="411480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3707B03-7FBA-4E72-9FD9-2D4031B80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298" y="1065317"/>
            <a:ext cx="2314576" cy="411480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FD2947CA-C1A1-47A2-BDD7-3F5A2C7520D0}"/>
              </a:ext>
            </a:extLst>
          </p:cNvPr>
          <p:cNvSpPr/>
          <p:nvPr/>
        </p:nvSpPr>
        <p:spPr>
          <a:xfrm>
            <a:off x="9571738" y="5311243"/>
            <a:ext cx="35623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48A2A0"/>
              </a:buClr>
              <a:buFont typeface="Wingdings" panose="05000000000000000000" pitchFamily="2" charset="2"/>
              <a:buChar char="l"/>
            </a:pPr>
            <a:r>
              <a:rPr lang="zh-CN" altLang="en-US" sz="1400" dirty="0"/>
              <a:t>年结算</a:t>
            </a:r>
          </a:p>
        </p:txBody>
      </p:sp>
    </p:spTree>
    <p:extLst>
      <p:ext uri="{BB962C8B-B14F-4D97-AF65-F5344CB8AC3E}">
        <p14:creationId xmlns:p14="http://schemas.microsoft.com/office/powerpoint/2010/main" val="4261287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A4DB595-2395-405E-9105-3FF8601C80FE}"/>
              </a:ext>
            </a:extLst>
          </p:cNvPr>
          <p:cNvSpPr/>
          <p:nvPr/>
        </p:nvSpPr>
        <p:spPr>
          <a:xfrm>
            <a:off x="2975239" y="5278233"/>
            <a:ext cx="35623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48A2A0"/>
              </a:buClr>
              <a:buFont typeface="Wingdings" panose="05000000000000000000" pitchFamily="2" charset="2"/>
              <a:buChar char="l"/>
            </a:pPr>
            <a:r>
              <a:rPr lang="zh-CN" altLang="en-US" sz="1400" dirty="0"/>
              <a:t>活动信息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7347873-FB52-43A4-94C3-663CF0734911}"/>
              </a:ext>
            </a:extLst>
          </p:cNvPr>
          <p:cNvSpPr/>
          <p:nvPr/>
        </p:nvSpPr>
        <p:spPr>
          <a:xfrm>
            <a:off x="7743950" y="5278233"/>
            <a:ext cx="35623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48A2A0"/>
              </a:buClr>
              <a:buFont typeface="Wingdings" panose="05000000000000000000" pitchFamily="2" charset="2"/>
              <a:buChar char="l"/>
            </a:pPr>
            <a:r>
              <a:rPr lang="zh-CN" altLang="en-US" sz="1400" dirty="0"/>
              <a:t>卡片信息交流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52B480D-462D-4A7C-8B5B-5EB9A7D8928C}"/>
              </a:ext>
            </a:extLst>
          </p:cNvPr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5979A75-6023-4B61-A173-081734A43495}"/>
              </a:ext>
            </a:extLst>
          </p:cNvPr>
          <p:cNvSpPr/>
          <p:nvPr/>
        </p:nvSpPr>
        <p:spPr>
          <a:xfrm>
            <a:off x="1344023" y="448348"/>
            <a:ext cx="3262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项目功能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——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行业信息交流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F0BBFDD-7721-4F28-A411-CB8C70319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8297" y="1162975"/>
            <a:ext cx="2225917" cy="395718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62741EC-6333-4E14-A0C0-AC96B08D8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020" y="1162975"/>
            <a:ext cx="2225917" cy="395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252B480D-462D-4A7C-8B5B-5EB9A7D8928C}"/>
              </a:ext>
            </a:extLst>
          </p:cNvPr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5979A75-6023-4B61-A173-081734A43495}"/>
              </a:ext>
            </a:extLst>
          </p:cNvPr>
          <p:cNvSpPr/>
          <p:nvPr/>
        </p:nvSpPr>
        <p:spPr>
          <a:xfrm>
            <a:off x="1344023" y="448348"/>
            <a:ext cx="42883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项目功能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——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库存管理等拓展的功能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7EABAB2-CC33-4E38-A2A6-A1459316B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666" y="1442621"/>
            <a:ext cx="2234676" cy="397275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DC29652-E4CD-491C-8764-2297C0368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000" y="1442622"/>
            <a:ext cx="2234676" cy="3972758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4D3E7A31-E025-4655-8437-3AE268BB4AC1}"/>
              </a:ext>
            </a:extLst>
          </p:cNvPr>
          <p:cNvSpPr/>
          <p:nvPr/>
        </p:nvSpPr>
        <p:spPr>
          <a:xfrm>
            <a:off x="2714501" y="5501653"/>
            <a:ext cx="35623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48A2A0"/>
              </a:buClr>
              <a:buFont typeface="Wingdings" panose="05000000000000000000" pitchFamily="2" charset="2"/>
              <a:buChar char="l"/>
            </a:pPr>
            <a:r>
              <a:rPr lang="zh-CN" altLang="en-US" sz="1400" dirty="0"/>
              <a:t>示例程序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4FAE968-E7D8-41DA-9CF8-1FC48C9BABFE}"/>
              </a:ext>
            </a:extLst>
          </p:cNvPr>
          <p:cNvSpPr/>
          <p:nvPr/>
        </p:nvSpPr>
        <p:spPr>
          <a:xfrm>
            <a:off x="7630895" y="5501654"/>
            <a:ext cx="35623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48A2A0"/>
              </a:buClr>
              <a:buFont typeface="Wingdings" panose="05000000000000000000" pitchFamily="2" charset="2"/>
              <a:buChar char="l"/>
            </a:pPr>
            <a:r>
              <a:rPr lang="zh-CN" altLang="en-US" sz="1400" dirty="0"/>
              <a:t>示例程序</a:t>
            </a:r>
          </a:p>
        </p:txBody>
      </p:sp>
    </p:spTree>
    <p:extLst>
      <p:ext uri="{BB962C8B-B14F-4D97-AF65-F5344CB8AC3E}">
        <p14:creationId xmlns:p14="http://schemas.microsoft.com/office/powerpoint/2010/main" val="659729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DD548AC-44A5-4692-ACC0-545203FA04D3}"/>
              </a:ext>
            </a:extLst>
          </p:cNvPr>
          <p:cNvSpPr txBox="1"/>
          <p:nvPr/>
        </p:nvSpPr>
        <p:spPr>
          <a:xfrm>
            <a:off x="5435267" y="1423246"/>
            <a:ext cx="3141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工银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收款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BB1CC494-6B3B-4FE3-9870-CB849E831407}"/>
              </a:ext>
            </a:extLst>
          </p:cNvPr>
          <p:cNvSpPr/>
          <p:nvPr/>
        </p:nvSpPr>
        <p:spPr>
          <a:xfrm>
            <a:off x="2068497" y="1333457"/>
            <a:ext cx="8045634" cy="4104456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5EB0338-EBE8-46C9-86C1-D0DC3E53FE14}"/>
              </a:ext>
            </a:extLst>
          </p:cNvPr>
          <p:cNvGrpSpPr/>
          <p:nvPr/>
        </p:nvGrpSpPr>
        <p:grpSpPr>
          <a:xfrm>
            <a:off x="2432831" y="2107834"/>
            <a:ext cx="2208692" cy="3226800"/>
            <a:chOff x="4283968" y="1505190"/>
            <a:chExt cx="2245415" cy="2254160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323993B-DC32-461D-95A8-0B937F693D4F}"/>
                </a:ext>
              </a:extLst>
            </p:cNvPr>
            <p:cNvSpPr txBox="1"/>
            <p:nvPr/>
          </p:nvSpPr>
          <p:spPr>
            <a:xfrm>
              <a:off x="4675514" y="1627868"/>
              <a:ext cx="1521458" cy="279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银行卡管理</a:t>
              </a: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F0819CA6-E092-47EA-9F9B-47D7C91FD0D8}"/>
                </a:ext>
              </a:extLst>
            </p:cNvPr>
            <p:cNvSpPr/>
            <p:nvPr/>
          </p:nvSpPr>
          <p:spPr>
            <a:xfrm>
              <a:off x="4283968" y="1505190"/>
              <a:ext cx="2245415" cy="225416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Group 22">
              <a:extLst>
                <a:ext uri="{FF2B5EF4-FFF2-40B4-BE49-F238E27FC236}">
                  <a16:creationId xmlns:a16="http://schemas.microsoft.com/office/drawing/2014/main" id="{826861FA-D07B-4982-89B4-749D3ABAE9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52369" y="2082986"/>
              <a:ext cx="1331403" cy="377429"/>
              <a:chOff x="8635" y="-455962"/>
              <a:chExt cx="1309035" cy="504057"/>
            </a:xfrm>
          </p:grpSpPr>
          <p:sp>
            <p:nvSpPr>
              <p:cNvPr id="14" name="矩形 46">
                <a:extLst>
                  <a:ext uri="{FF2B5EF4-FFF2-40B4-BE49-F238E27FC236}">
                    <a16:creationId xmlns:a16="http://schemas.microsoft.com/office/drawing/2014/main" id="{4F7E22C4-B933-4693-84D6-3D513CB9A3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35" y="-455962"/>
                <a:ext cx="1297188" cy="504057"/>
              </a:xfrm>
              <a:prstGeom prst="rect">
                <a:avLst/>
              </a:prstGeom>
              <a:solidFill>
                <a:schemeClr val="accent1">
                  <a:alpha val="24000"/>
                </a:schemeClr>
              </a:solidFill>
              <a:ln w="12700" cmpd="sng">
                <a:solidFill>
                  <a:schemeClr val="accent1"/>
                </a:solidFill>
                <a:miter lim="800000"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 lang="zh-CN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宋体" pitchFamily="2" charset="-122"/>
                </a:endParaRPr>
              </a:p>
            </p:txBody>
          </p:sp>
          <p:sp>
            <p:nvSpPr>
              <p:cNvPr id="15" name="文本框 47">
                <a:extLst>
                  <a:ext uri="{FF2B5EF4-FFF2-40B4-BE49-F238E27FC236}">
                    <a16:creationId xmlns:a16="http://schemas.microsoft.com/office/drawing/2014/main" id="{5BD95C30-F070-42B5-ADCC-EF12ABC97A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35" y="-415363"/>
                <a:ext cx="1309035" cy="431586"/>
              </a:xfrm>
              <a:prstGeom prst="rect">
                <a:avLst/>
              </a:prstGeom>
              <a:noFill/>
              <a:ln w="12700" cmpd="sng">
                <a:noFill/>
                <a:miter lim="800000"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方正兰亭细黑_GBK" charset="-122"/>
                  </a:rPr>
                  <a:t>收益汇总</a:t>
                </a:r>
              </a:p>
            </p:txBody>
          </p:sp>
        </p:grpSp>
        <p:grpSp>
          <p:nvGrpSpPr>
            <p:cNvPr id="8" name="Group 22">
              <a:extLst>
                <a:ext uri="{FF2B5EF4-FFF2-40B4-BE49-F238E27FC236}">
                  <a16:creationId xmlns:a16="http://schemas.microsoft.com/office/drawing/2014/main" id="{AF6F1111-8563-471C-9598-69518788CB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0317" y="2644648"/>
              <a:ext cx="1339784" cy="377429"/>
              <a:chOff x="-45371" y="-644898"/>
              <a:chExt cx="1086918" cy="504056"/>
            </a:xfrm>
          </p:grpSpPr>
          <p:sp>
            <p:nvSpPr>
              <p:cNvPr id="12" name="矩形 46">
                <a:extLst>
                  <a:ext uri="{FF2B5EF4-FFF2-40B4-BE49-F238E27FC236}">
                    <a16:creationId xmlns:a16="http://schemas.microsoft.com/office/drawing/2014/main" id="{354992B8-6CE1-4BC0-85CD-905B431671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45371" y="-644898"/>
                <a:ext cx="1080120" cy="504056"/>
              </a:xfrm>
              <a:prstGeom prst="rect">
                <a:avLst/>
              </a:prstGeom>
              <a:solidFill>
                <a:schemeClr val="accent1">
                  <a:alpha val="24000"/>
                </a:schemeClr>
              </a:solidFill>
              <a:ln w="12700" cmpd="sng">
                <a:solidFill>
                  <a:schemeClr val="accent1"/>
                </a:solidFill>
                <a:miter lim="800000"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 lang="zh-CN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宋体" pitchFamily="2" charset="-122"/>
                </a:endParaRPr>
              </a:p>
            </p:txBody>
          </p:sp>
          <p:sp>
            <p:nvSpPr>
              <p:cNvPr id="13" name="文本框 47">
                <a:extLst>
                  <a:ext uri="{FF2B5EF4-FFF2-40B4-BE49-F238E27FC236}">
                    <a16:creationId xmlns:a16="http://schemas.microsoft.com/office/drawing/2014/main" id="{5D855CD5-85CB-42C3-A94F-325861EFC5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8574" y="-594577"/>
                <a:ext cx="1080121" cy="431586"/>
              </a:xfrm>
              <a:prstGeom prst="rect">
                <a:avLst/>
              </a:prstGeom>
              <a:noFill/>
              <a:ln w="12700" cmpd="sng">
                <a:noFill/>
                <a:miter lim="800000"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方正兰亭细黑_GBK" charset="-122"/>
                  </a:rPr>
                  <a:t>交易记录</a:t>
                </a:r>
              </a:p>
            </p:txBody>
          </p:sp>
        </p:grpSp>
        <p:grpSp>
          <p:nvGrpSpPr>
            <p:cNvPr id="9" name="Group 22">
              <a:extLst>
                <a:ext uri="{FF2B5EF4-FFF2-40B4-BE49-F238E27FC236}">
                  <a16:creationId xmlns:a16="http://schemas.microsoft.com/office/drawing/2014/main" id="{71E93CFF-39C7-4C14-98B9-25D8BBB47A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0317" y="3224983"/>
              <a:ext cx="1334853" cy="394014"/>
              <a:chOff x="-45372" y="-839591"/>
              <a:chExt cx="1082919" cy="526205"/>
            </a:xfrm>
          </p:grpSpPr>
          <p:sp>
            <p:nvSpPr>
              <p:cNvPr id="10" name="矩形 46">
                <a:extLst>
                  <a:ext uri="{FF2B5EF4-FFF2-40B4-BE49-F238E27FC236}">
                    <a16:creationId xmlns:a16="http://schemas.microsoft.com/office/drawing/2014/main" id="{7916A82A-40CC-4FA3-A8F5-5AD14291EC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45372" y="-817442"/>
                <a:ext cx="1080120" cy="504056"/>
              </a:xfrm>
              <a:prstGeom prst="rect">
                <a:avLst/>
              </a:prstGeom>
              <a:solidFill>
                <a:schemeClr val="accent1">
                  <a:alpha val="24000"/>
                </a:schemeClr>
              </a:solidFill>
              <a:ln w="12700" cmpd="sng">
                <a:solidFill>
                  <a:schemeClr val="accent1"/>
                </a:solidFill>
                <a:miter lim="800000"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 lang="zh-CN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宋体" pitchFamily="2" charset="-122"/>
                </a:endParaRPr>
              </a:p>
            </p:txBody>
          </p:sp>
          <p:sp>
            <p:nvSpPr>
              <p:cNvPr id="11" name="文本框 47">
                <a:extLst>
                  <a:ext uri="{FF2B5EF4-FFF2-40B4-BE49-F238E27FC236}">
                    <a16:creationId xmlns:a16="http://schemas.microsoft.com/office/drawing/2014/main" id="{92C8D2A2-10EC-49FB-BDD9-7A47E3864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42574" y="-839591"/>
                <a:ext cx="1080121" cy="431586"/>
              </a:xfrm>
              <a:prstGeom prst="rect">
                <a:avLst/>
              </a:prstGeom>
              <a:noFill/>
              <a:ln w="12700" cmpd="sng">
                <a:noFill/>
                <a:miter lim="800000"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方正兰亭细黑_GBK" charset="-122"/>
                  </a:rPr>
                  <a:t>智能理财</a:t>
                </a:r>
              </a:p>
            </p:txBody>
          </p:sp>
        </p:grp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D4AEC76-4588-46E2-8150-E1FBCAC6C10C}"/>
              </a:ext>
            </a:extLst>
          </p:cNvPr>
          <p:cNvGrpSpPr/>
          <p:nvPr/>
        </p:nvGrpSpPr>
        <p:grpSpPr>
          <a:xfrm>
            <a:off x="4812881" y="3660009"/>
            <a:ext cx="3141011" cy="1564811"/>
            <a:chOff x="4097106" y="3279924"/>
            <a:chExt cx="4270370" cy="1564811"/>
          </a:xfrm>
        </p:grpSpPr>
        <p:sp>
          <p:nvSpPr>
            <p:cNvPr id="17" name="文本框 47">
              <a:extLst>
                <a:ext uri="{FF2B5EF4-FFF2-40B4-BE49-F238E27FC236}">
                  <a16:creationId xmlns:a16="http://schemas.microsoft.com/office/drawing/2014/main" id="{59708DD6-98C3-4B3F-8B8A-BBB56D0C49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7525" y="3452286"/>
              <a:ext cx="2695364" cy="267423"/>
            </a:xfrm>
            <a:prstGeom prst="rect">
              <a:avLst/>
            </a:prstGeom>
            <a:noFill/>
            <a:ln w="12700" cmpd="sng">
              <a:noFill/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行业信息交流</a:t>
              </a:r>
              <a:endPara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283BF974-1ADC-421F-B134-BE99D6FDA107}"/>
                </a:ext>
              </a:extLst>
            </p:cNvPr>
            <p:cNvSpPr/>
            <p:nvPr/>
          </p:nvSpPr>
          <p:spPr>
            <a:xfrm>
              <a:off x="4097106" y="3279924"/>
              <a:ext cx="4270370" cy="1564811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46">
              <a:extLst>
                <a:ext uri="{FF2B5EF4-FFF2-40B4-BE49-F238E27FC236}">
                  <a16:creationId xmlns:a16="http://schemas.microsoft.com/office/drawing/2014/main" id="{C94F1E5C-27C1-4537-B021-82E9436C1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9467" y="4176632"/>
              <a:ext cx="1716942" cy="421220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工行活动</a:t>
              </a:r>
              <a:endPara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  <p:sp>
          <p:nvSpPr>
            <p:cNvPr id="20" name="矩形 46">
              <a:extLst>
                <a:ext uri="{FF2B5EF4-FFF2-40B4-BE49-F238E27FC236}">
                  <a16:creationId xmlns:a16="http://schemas.microsoft.com/office/drawing/2014/main" id="{48FBCB29-8640-4E49-AE2E-C404C8B3F0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5690" y="4175795"/>
              <a:ext cx="1716942" cy="417804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商家交流</a:t>
              </a:r>
              <a:endPara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FA605EF-F3F6-418B-B0C8-931C24CA9F9B}"/>
              </a:ext>
            </a:extLst>
          </p:cNvPr>
          <p:cNvGrpSpPr/>
          <p:nvPr/>
        </p:nvGrpSpPr>
        <p:grpSpPr>
          <a:xfrm>
            <a:off x="4887033" y="2112289"/>
            <a:ext cx="2990265" cy="1321483"/>
            <a:chOff x="4080012" y="1651388"/>
            <a:chExt cx="1584176" cy="1321483"/>
          </a:xfrm>
        </p:grpSpPr>
        <p:sp>
          <p:nvSpPr>
            <p:cNvPr id="22" name="文本框 47">
              <a:extLst>
                <a:ext uri="{FF2B5EF4-FFF2-40B4-BE49-F238E27FC236}">
                  <a16:creationId xmlns:a16="http://schemas.microsoft.com/office/drawing/2014/main" id="{668209D7-66CA-4617-8B08-A788FF07B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3936" y="1808595"/>
              <a:ext cx="1005476" cy="297926"/>
            </a:xfrm>
            <a:prstGeom prst="rect">
              <a:avLst/>
            </a:prstGeom>
            <a:noFill/>
            <a:ln w="12700" cmpd="sng">
              <a:noFill/>
              <a:miter lim="800000"/>
              <a:headEnd/>
              <a:tailEnd/>
            </a:ln>
            <a:extLst/>
          </p:spPr>
          <p:txBody>
            <a:bodyPr anchor="ctr"/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移动收款</a:t>
              </a:r>
            </a:p>
          </p:txBody>
        </p:sp>
        <p:sp>
          <p:nvSpPr>
            <p:cNvPr id="23" name="矩形: 圆角 32">
              <a:extLst>
                <a:ext uri="{FF2B5EF4-FFF2-40B4-BE49-F238E27FC236}">
                  <a16:creationId xmlns:a16="http://schemas.microsoft.com/office/drawing/2014/main" id="{8FF66276-D857-4C13-BD32-746997022812}"/>
                </a:ext>
              </a:extLst>
            </p:cNvPr>
            <p:cNvSpPr/>
            <p:nvPr/>
          </p:nvSpPr>
          <p:spPr>
            <a:xfrm>
              <a:off x="4080012" y="1651388"/>
              <a:ext cx="1584176" cy="1321483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46">
              <a:extLst>
                <a:ext uri="{FF2B5EF4-FFF2-40B4-BE49-F238E27FC236}">
                  <a16:creationId xmlns:a16="http://schemas.microsoft.com/office/drawing/2014/main" id="{82A81A30-F117-417E-89A9-D3A1E4AE18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960" y="2319238"/>
              <a:ext cx="1311635" cy="440915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二维码被扫转账</a:t>
              </a:r>
              <a:endPara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536640EA-7223-4F13-B48B-4A16CAEAA8B4}"/>
              </a:ext>
            </a:extLst>
          </p:cNvPr>
          <p:cNvGrpSpPr/>
          <p:nvPr/>
        </p:nvGrpSpPr>
        <p:grpSpPr>
          <a:xfrm>
            <a:off x="8141561" y="2107834"/>
            <a:ext cx="1772737" cy="3116985"/>
            <a:chOff x="4080012" y="1651388"/>
            <a:chExt cx="1584176" cy="1321483"/>
          </a:xfrm>
        </p:grpSpPr>
        <p:sp>
          <p:nvSpPr>
            <p:cNvPr id="26" name="文本框 47">
              <a:extLst>
                <a:ext uri="{FF2B5EF4-FFF2-40B4-BE49-F238E27FC236}">
                  <a16:creationId xmlns:a16="http://schemas.microsoft.com/office/drawing/2014/main" id="{C5FC778E-9B0B-49B9-962E-6D33D8190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9583" y="1651388"/>
              <a:ext cx="1311635" cy="297926"/>
            </a:xfrm>
            <a:prstGeom prst="rect">
              <a:avLst/>
            </a:prstGeom>
            <a:noFill/>
            <a:ln w="12700" cmpd="sng">
              <a:noFill/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功能拓展</a:t>
              </a:r>
            </a:p>
          </p:txBody>
        </p:sp>
        <p:sp>
          <p:nvSpPr>
            <p:cNvPr id="27" name="矩形: 圆角 32">
              <a:extLst>
                <a:ext uri="{FF2B5EF4-FFF2-40B4-BE49-F238E27FC236}">
                  <a16:creationId xmlns:a16="http://schemas.microsoft.com/office/drawing/2014/main" id="{83547F19-B9FB-4117-9C5C-C98BAFFD6F09}"/>
                </a:ext>
              </a:extLst>
            </p:cNvPr>
            <p:cNvSpPr/>
            <p:nvPr/>
          </p:nvSpPr>
          <p:spPr>
            <a:xfrm>
              <a:off x="4080012" y="1651388"/>
              <a:ext cx="1584176" cy="1321483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46">
              <a:extLst>
                <a:ext uri="{FF2B5EF4-FFF2-40B4-BE49-F238E27FC236}">
                  <a16:creationId xmlns:a16="http://schemas.microsoft.com/office/drawing/2014/main" id="{ACD7AA11-E2F4-4383-8D70-7AF43456BF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9583" y="2010298"/>
              <a:ext cx="1311635" cy="355490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库存管理</a:t>
              </a:r>
              <a:endPara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拓展功能</a:t>
              </a:r>
              <a:endPara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</p:grpSp>
      <p:sp>
        <p:nvSpPr>
          <p:cNvPr id="29" name="矩形 46">
            <a:extLst>
              <a:ext uri="{FF2B5EF4-FFF2-40B4-BE49-F238E27FC236}">
                <a16:creationId xmlns:a16="http://schemas.microsoft.com/office/drawing/2014/main" id="{42565B3C-EA3E-49BF-89B8-DCCB96030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2954" y="4255442"/>
            <a:ext cx="1467756" cy="702719"/>
          </a:xfrm>
          <a:prstGeom prst="rect">
            <a:avLst/>
          </a:prstGeom>
          <a:solidFill>
            <a:schemeClr val="accent1">
              <a:alpha val="24000"/>
            </a:schemeClr>
          </a:solidFill>
          <a:ln w="12700" cmpd="sng">
            <a:solidFill>
              <a:schemeClr val="accent1"/>
            </a:solidFill>
            <a:miter lim="800000"/>
            <a:headEnd/>
            <a:tailEnd/>
          </a:ln>
          <a:extLst/>
        </p:spPr>
        <p:txBody>
          <a:bodyPr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银行活动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推广</a:t>
            </a:r>
            <a:endParaRPr lang="zh-CN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</p:txBody>
      </p:sp>
      <p:sp>
        <p:nvSpPr>
          <p:cNvPr id="30" name="标题 5">
            <a:extLst>
              <a:ext uri="{FF2B5EF4-FFF2-40B4-BE49-F238E27FC236}">
                <a16:creationId xmlns:a16="http://schemas.microsoft.com/office/drawing/2014/main" id="{E332A96D-6B87-4F6A-8083-E84C55ED1EE1}"/>
              </a:ext>
            </a:extLst>
          </p:cNvPr>
          <p:cNvSpPr txBox="1">
            <a:spLocks/>
          </p:cNvSpPr>
          <p:nvPr/>
        </p:nvSpPr>
        <p:spPr>
          <a:xfrm>
            <a:off x="550416" y="509056"/>
            <a:ext cx="3589535" cy="53467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项目功能</a:t>
            </a:r>
          </a:p>
        </p:txBody>
      </p:sp>
    </p:spTree>
    <p:extLst>
      <p:ext uri="{BB962C8B-B14F-4D97-AF65-F5344CB8AC3E}">
        <p14:creationId xmlns:p14="http://schemas.microsoft.com/office/powerpoint/2010/main" val="413110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29" grpId="0" animBg="1"/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ECB675B-7566-42D5-98A6-88317251A8C7}"/>
              </a:ext>
            </a:extLst>
          </p:cNvPr>
          <p:cNvGrpSpPr/>
          <p:nvPr/>
        </p:nvGrpSpPr>
        <p:grpSpPr>
          <a:xfrm>
            <a:off x="6239677" y="1598609"/>
            <a:ext cx="4833912" cy="4001177"/>
            <a:chOff x="978063" y="946836"/>
            <a:chExt cx="3096344" cy="4001177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DCBFACDB-15A5-4B00-998F-404189B526A5}"/>
                </a:ext>
              </a:extLst>
            </p:cNvPr>
            <p:cNvSpPr txBox="1"/>
            <p:nvPr/>
          </p:nvSpPr>
          <p:spPr>
            <a:xfrm>
              <a:off x="978063" y="1117479"/>
              <a:ext cx="30963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      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工银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收款开发工具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600A4D5A-DA27-42F6-96FE-E313C8E0E275}"/>
                </a:ext>
              </a:extLst>
            </p:cNvPr>
            <p:cNvSpPr/>
            <p:nvPr/>
          </p:nvSpPr>
          <p:spPr>
            <a:xfrm>
              <a:off x="1123493" y="946836"/>
              <a:ext cx="1718919" cy="4001177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A4386BD5-261B-4FDB-9E9C-A68988B33427}"/>
                </a:ext>
              </a:extLst>
            </p:cNvPr>
            <p:cNvGrpSpPr/>
            <p:nvPr/>
          </p:nvGrpSpPr>
          <p:grpSpPr>
            <a:xfrm>
              <a:off x="1237241" y="1688231"/>
              <a:ext cx="1537150" cy="3156503"/>
              <a:chOff x="4639092" y="1554297"/>
              <a:chExt cx="1585250" cy="2205052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570D6D9-03C4-4664-A296-F0522AFC4D3E}"/>
                  </a:ext>
                </a:extLst>
              </p:cNvPr>
              <p:cNvSpPr txBox="1"/>
              <p:nvPr/>
            </p:nvSpPr>
            <p:spPr>
              <a:xfrm>
                <a:off x="4715747" y="1670486"/>
                <a:ext cx="1431940" cy="2795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提交</a:t>
                </a:r>
                <a:r>
                  <a:rPr lang="zh-CN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拓展功能</a:t>
                </a:r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CF2B8F3D-C422-4A57-97CB-4D28DD0AE26D}"/>
                  </a:ext>
                </a:extLst>
              </p:cNvPr>
              <p:cNvSpPr/>
              <p:nvPr/>
            </p:nvSpPr>
            <p:spPr>
              <a:xfrm>
                <a:off x="4639092" y="1554297"/>
                <a:ext cx="1585250" cy="2205052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" name="Group 22">
                <a:extLst>
                  <a:ext uri="{FF2B5EF4-FFF2-40B4-BE49-F238E27FC236}">
                    <a16:creationId xmlns:a16="http://schemas.microsoft.com/office/drawing/2014/main" id="{CD5ACFF3-AE64-42EE-AAE1-4A649A6F92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8461" y="2076874"/>
                <a:ext cx="1335311" cy="377429"/>
                <a:chOff x="4793" y="-464124"/>
                <a:chExt cx="1312877" cy="504057"/>
              </a:xfrm>
            </p:grpSpPr>
            <p:sp>
              <p:nvSpPr>
                <p:cNvPr id="15" name="矩形 46">
                  <a:extLst>
                    <a:ext uri="{FF2B5EF4-FFF2-40B4-BE49-F238E27FC236}">
                      <a16:creationId xmlns:a16="http://schemas.microsoft.com/office/drawing/2014/main" id="{44254D51-E71F-40B5-8223-BDABB4C264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93" y="-464124"/>
                  <a:ext cx="1297188" cy="504057"/>
                </a:xfrm>
                <a:prstGeom prst="rect">
                  <a:avLst/>
                </a:prstGeom>
                <a:solidFill>
                  <a:schemeClr val="accent1">
                    <a:alpha val="24000"/>
                  </a:schemeClr>
                </a:solidFill>
                <a:ln w="12700" cmpd="sng">
                  <a:solidFill>
                    <a:schemeClr val="accent1"/>
                  </a:solidFill>
                  <a:miter lim="800000"/>
                  <a:headEnd/>
                  <a:tailEnd/>
                </a:ln>
                <a:extLst/>
              </p:spPr>
              <p:txBody>
                <a:bodyPr anchor="ctr"/>
                <a:lstStyle/>
                <a:p>
                  <a:pPr algn="ctr"/>
                  <a:endParaRPr lang="zh-CN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宋体" pitchFamily="2" charset="-122"/>
                  </a:endParaRPr>
                </a:p>
              </p:txBody>
            </p:sp>
            <p:sp>
              <p:nvSpPr>
                <p:cNvPr id="16" name="文本框 47">
                  <a:extLst>
                    <a:ext uri="{FF2B5EF4-FFF2-40B4-BE49-F238E27FC236}">
                      <a16:creationId xmlns:a16="http://schemas.microsoft.com/office/drawing/2014/main" id="{1685E1D3-E254-4C8D-B6D0-700971FF17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35" y="-415363"/>
                  <a:ext cx="1309035" cy="431586"/>
                </a:xfrm>
                <a:prstGeom prst="rect">
                  <a:avLst/>
                </a:prstGeom>
                <a:noFill/>
                <a:ln w="12700" cmpd="sng">
                  <a:noFill/>
                  <a:miter lim="800000"/>
                  <a:headEnd/>
                  <a:tailEnd/>
                </a:ln>
                <a:extLst/>
              </p:spPr>
              <p:txBody>
                <a:bodyPr anchor="ctr"/>
                <a:lstStyle/>
                <a:p>
                  <a:pPr algn="ctr"/>
                  <a:r>
                    <a:rPr lang="en-US" altLang="zh-CN" sz="2000" dirty="0">
                      <a:latin typeface="微软雅黑" panose="020B0503020204020204" pitchFamily="34" charset="-122"/>
                      <a:ea typeface="微软雅黑" panose="020B0503020204020204" pitchFamily="34" charset="-122"/>
                      <a:sym typeface="方正兰亭细黑_GBK" charset="-122"/>
                    </a:rPr>
                    <a:t>html</a:t>
                  </a:r>
                  <a:endPara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方正兰亭细黑_GBK" charset="-122"/>
                  </a:endParaRPr>
                </a:p>
              </p:txBody>
            </p:sp>
          </p:grpSp>
          <p:grpSp>
            <p:nvGrpSpPr>
              <p:cNvPr id="9" name="Group 22">
                <a:extLst>
                  <a:ext uri="{FF2B5EF4-FFF2-40B4-BE49-F238E27FC236}">
                    <a16:creationId xmlns:a16="http://schemas.microsoft.com/office/drawing/2014/main" id="{7640CE5F-CDD9-46F7-9EB1-CE5B86FCE74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8695" y="2638098"/>
                <a:ext cx="1335079" cy="377429"/>
                <a:chOff x="-38574" y="-653646"/>
                <a:chExt cx="1083101" cy="504056"/>
              </a:xfrm>
            </p:grpSpPr>
            <p:sp>
              <p:nvSpPr>
                <p:cNvPr id="13" name="矩形 46">
                  <a:extLst>
                    <a:ext uri="{FF2B5EF4-FFF2-40B4-BE49-F238E27FC236}">
                      <a16:creationId xmlns:a16="http://schemas.microsoft.com/office/drawing/2014/main" id="{74269C23-4525-44A3-B1E4-65555352BC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35593" y="-653646"/>
                  <a:ext cx="1080120" cy="504056"/>
                </a:xfrm>
                <a:prstGeom prst="rect">
                  <a:avLst/>
                </a:prstGeom>
                <a:solidFill>
                  <a:schemeClr val="accent1">
                    <a:alpha val="24000"/>
                  </a:schemeClr>
                </a:solidFill>
                <a:ln w="12700" cmpd="sng">
                  <a:solidFill>
                    <a:schemeClr val="accent1"/>
                  </a:solidFill>
                  <a:miter lim="800000"/>
                  <a:headEnd/>
                  <a:tailEnd/>
                </a:ln>
                <a:extLst/>
              </p:spPr>
              <p:txBody>
                <a:bodyPr anchor="ctr"/>
                <a:lstStyle/>
                <a:p>
                  <a:pPr algn="ctr"/>
                  <a:endParaRPr lang="zh-CN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宋体" pitchFamily="2" charset="-122"/>
                  </a:endParaRPr>
                </a:p>
              </p:txBody>
            </p:sp>
            <p:sp>
              <p:nvSpPr>
                <p:cNvPr id="14" name="文本框 47">
                  <a:extLst>
                    <a:ext uri="{FF2B5EF4-FFF2-40B4-BE49-F238E27FC236}">
                      <a16:creationId xmlns:a16="http://schemas.microsoft.com/office/drawing/2014/main" id="{872A31BB-594F-4429-A29F-7CDEFBB903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38574" y="-594577"/>
                  <a:ext cx="1080121" cy="431586"/>
                </a:xfrm>
                <a:prstGeom prst="rect">
                  <a:avLst/>
                </a:prstGeom>
                <a:noFill/>
                <a:ln w="12700" cmpd="sng">
                  <a:noFill/>
                  <a:miter lim="800000"/>
                  <a:headEnd/>
                  <a:tailEnd/>
                </a:ln>
                <a:extLst/>
              </p:spPr>
              <p:txBody>
                <a:bodyPr anchor="ctr"/>
                <a:lstStyle/>
                <a:p>
                  <a:pPr algn="ctr"/>
                  <a:r>
                    <a:rPr lang="en-US" altLang="zh-CN" sz="2000" dirty="0" err="1">
                      <a:latin typeface="微软雅黑" panose="020B0503020204020204" pitchFamily="34" charset="-122"/>
                      <a:ea typeface="微软雅黑" panose="020B0503020204020204" pitchFamily="34" charset="-122"/>
                      <a:sym typeface="方正兰亭细黑_GBK" charset="-122"/>
                    </a:rPr>
                    <a:t>css</a:t>
                  </a:r>
                  <a:endPara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方正兰亭细黑_GBK" charset="-122"/>
                  </a:endParaRPr>
                </a:p>
              </p:txBody>
            </p:sp>
          </p:grpSp>
          <p:grpSp>
            <p:nvGrpSpPr>
              <p:cNvPr id="10" name="Group 22">
                <a:extLst>
                  <a:ext uri="{FF2B5EF4-FFF2-40B4-BE49-F238E27FC236}">
                    <a16:creationId xmlns:a16="http://schemas.microsoft.com/office/drawing/2014/main" id="{6A7FAE6E-5BD3-4E4F-A400-F56DAAF162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3766" y="3193706"/>
                <a:ext cx="1336335" cy="377429"/>
                <a:chOff x="-42574" y="-881362"/>
                <a:chExt cx="1084121" cy="504056"/>
              </a:xfrm>
            </p:grpSpPr>
            <p:sp>
              <p:nvSpPr>
                <p:cNvPr id="11" name="矩形 46">
                  <a:extLst>
                    <a:ext uri="{FF2B5EF4-FFF2-40B4-BE49-F238E27FC236}">
                      <a16:creationId xmlns:a16="http://schemas.microsoft.com/office/drawing/2014/main" id="{25203B1C-E6A8-420B-B236-6A5EFA6B8C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38573" y="-881362"/>
                  <a:ext cx="1080120" cy="504056"/>
                </a:xfrm>
                <a:prstGeom prst="rect">
                  <a:avLst/>
                </a:prstGeom>
                <a:solidFill>
                  <a:schemeClr val="accent1">
                    <a:alpha val="24000"/>
                  </a:schemeClr>
                </a:solidFill>
                <a:ln w="12700" cmpd="sng">
                  <a:solidFill>
                    <a:schemeClr val="accent1"/>
                  </a:solidFill>
                  <a:miter lim="800000"/>
                  <a:headEnd/>
                  <a:tailEnd/>
                </a:ln>
                <a:extLst/>
              </p:spPr>
              <p:txBody>
                <a:bodyPr anchor="ctr"/>
                <a:lstStyle/>
                <a:p>
                  <a:pPr algn="ctr"/>
                  <a:endParaRPr lang="zh-CN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宋体" pitchFamily="2" charset="-122"/>
                  </a:endParaRPr>
                </a:p>
              </p:txBody>
            </p:sp>
            <p:sp>
              <p:nvSpPr>
                <p:cNvPr id="12" name="文本框 47">
                  <a:extLst>
                    <a:ext uri="{FF2B5EF4-FFF2-40B4-BE49-F238E27FC236}">
                      <a16:creationId xmlns:a16="http://schemas.microsoft.com/office/drawing/2014/main" id="{8AB747E8-B061-4C70-8762-D9E7F8A902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42574" y="-839591"/>
                  <a:ext cx="1080121" cy="431586"/>
                </a:xfrm>
                <a:prstGeom prst="rect">
                  <a:avLst/>
                </a:prstGeom>
                <a:noFill/>
                <a:ln w="12700" cmpd="sng">
                  <a:noFill/>
                  <a:miter lim="800000"/>
                  <a:headEnd/>
                  <a:tailEnd/>
                </a:ln>
                <a:extLst/>
              </p:spPr>
              <p:txBody>
                <a:bodyPr anchor="ctr"/>
                <a:lstStyle/>
                <a:p>
                  <a:pPr algn="ctr"/>
                  <a:r>
                    <a:rPr lang="en-US" altLang="zh-CN" sz="2000" dirty="0" err="1">
                      <a:latin typeface="微软雅黑" panose="020B0503020204020204" pitchFamily="34" charset="-122"/>
                      <a:ea typeface="微软雅黑" panose="020B0503020204020204" pitchFamily="34" charset="-122"/>
                      <a:sym typeface="方正兰亭细黑_GBK" charset="-122"/>
                    </a:rPr>
                    <a:t>js</a:t>
                  </a:r>
                  <a:endPara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方正兰亭细黑_GBK" charset="-122"/>
                  </a:endParaRPr>
                </a:p>
              </p:txBody>
            </p:sp>
          </p:grpSp>
        </p:grp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A5E766A-AD57-4843-ACDC-256968F38894}"/>
              </a:ext>
            </a:extLst>
          </p:cNvPr>
          <p:cNvGrpSpPr/>
          <p:nvPr/>
        </p:nvGrpSpPr>
        <p:grpSpPr>
          <a:xfrm>
            <a:off x="2389312" y="1598610"/>
            <a:ext cx="3563014" cy="4001177"/>
            <a:chOff x="611560" y="843558"/>
            <a:chExt cx="3563014" cy="4104456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2020EF5-C055-417D-BFFA-365A1BC5364E}"/>
                </a:ext>
              </a:extLst>
            </p:cNvPr>
            <p:cNvSpPr txBox="1"/>
            <p:nvPr/>
          </p:nvSpPr>
          <p:spPr>
            <a:xfrm>
              <a:off x="1078230" y="980346"/>
              <a:ext cx="3096344" cy="726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      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客户端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（辅助开发）</a:t>
              </a:r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7EF0CDF2-1632-4CA6-AB5F-7BB8941DDB62}"/>
                </a:ext>
              </a:extLst>
            </p:cNvPr>
            <p:cNvSpPr/>
            <p:nvPr/>
          </p:nvSpPr>
          <p:spPr>
            <a:xfrm>
              <a:off x="611560" y="843558"/>
              <a:ext cx="2620862" cy="4104456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2998EEB3-82F8-47A0-81F7-7924778CFACE}"/>
                </a:ext>
              </a:extLst>
            </p:cNvPr>
            <p:cNvGrpSpPr/>
            <p:nvPr/>
          </p:nvGrpSpPr>
          <p:grpSpPr>
            <a:xfrm>
              <a:off x="892892" y="1617935"/>
              <a:ext cx="2177284" cy="3226800"/>
              <a:chOff x="4283968" y="1505190"/>
              <a:chExt cx="2245415" cy="2254160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C932B45-56B1-4564-974A-446C44F8C9F6}"/>
                  </a:ext>
                </a:extLst>
              </p:cNvPr>
              <p:cNvSpPr txBox="1"/>
              <p:nvPr/>
            </p:nvSpPr>
            <p:spPr>
              <a:xfrm>
                <a:off x="4675513" y="1627868"/>
                <a:ext cx="1605929" cy="2795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扫描二维码</a:t>
                </a:r>
              </a:p>
            </p:txBody>
          </p:sp>
          <p:sp>
            <p:nvSpPr>
              <p:cNvPr id="22" name="矩形: 圆角 21">
                <a:extLst>
                  <a:ext uri="{FF2B5EF4-FFF2-40B4-BE49-F238E27FC236}">
                    <a16:creationId xmlns:a16="http://schemas.microsoft.com/office/drawing/2014/main" id="{56269529-DC2A-487D-85AA-24502B849BA0}"/>
                  </a:ext>
                </a:extLst>
              </p:cNvPr>
              <p:cNvSpPr/>
              <p:nvPr/>
            </p:nvSpPr>
            <p:spPr>
              <a:xfrm>
                <a:off x="4283968" y="1505190"/>
                <a:ext cx="2245415" cy="2254160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4B54A04-17DF-4D0E-A2B0-9DE05A7F6E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3765" y="2082986"/>
                <a:ext cx="1464433" cy="415272"/>
                <a:chOff x="176" y="-455962"/>
                <a:chExt cx="1439830" cy="554596"/>
              </a:xfrm>
            </p:grpSpPr>
            <p:sp>
              <p:nvSpPr>
                <p:cNvPr id="30" name="矩形 46">
                  <a:extLst>
                    <a:ext uri="{FF2B5EF4-FFF2-40B4-BE49-F238E27FC236}">
                      <a16:creationId xmlns:a16="http://schemas.microsoft.com/office/drawing/2014/main" id="{6C976352-79D0-4AA9-81B9-7AEA360E8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6" y="-455962"/>
                  <a:ext cx="1439830" cy="554596"/>
                </a:xfrm>
                <a:prstGeom prst="rect">
                  <a:avLst/>
                </a:prstGeom>
                <a:solidFill>
                  <a:schemeClr val="accent1">
                    <a:alpha val="24000"/>
                  </a:schemeClr>
                </a:solidFill>
                <a:ln w="12700" cmpd="sng">
                  <a:solidFill>
                    <a:schemeClr val="accent1"/>
                  </a:solidFill>
                  <a:miter lim="800000"/>
                  <a:headEnd/>
                  <a:tailEnd/>
                </a:ln>
                <a:extLst/>
              </p:spPr>
              <p:txBody>
                <a:bodyPr anchor="ctr"/>
                <a:lstStyle/>
                <a:p>
                  <a:pPr algn="ctr"/>
                  <a:endParaRPr lang="zh-CN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宋体" pitchFamily="2" charset="-122"/>
                  </a:endParaRPr>
                </a:p>
              </p:txBody>
            </p:sp>
            <p:sp>
              <p:nvSpPr>
                <p:cNvPr id="31" name="文本框 47">
                  <a:extLst>
                    <a:ext uri="{FF2B5EF4-FFF2-40B4-BE49-F238E27FC236}">
                      <a16:creationId xmlns:a16="http://schemas.microsoft.com/office/drawing/2014/main" id="{A4E82E8F-9309-406A-A56D-17B4317D6B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35" y="-415363"/>
                  <a:ext cx="1309035" cy="431586"/>
                </a:xfrm>
                <a:prstGeom prst="rect">
                  <a:avLst/>
                </a:prstGeom>
                <a:noFill/>
                <a:ln w="12700" cmpd="sng">
                  <a:noFill/>
                  <a:miter lim="800000"/>
                  <a:headEnd/>
                  <a:tailEnd/>
                </a:ln>
                <a:extLst/>
              </p:spPr>
              <p:txBody>
                <a:bodyPr anchor="ctr"/>
                <a:lstStyle/>
                <a:p>
                  <a:pPr algn="ctr"/>
                  <a:r>
                    <a:rPr lang="zh-CN" altLang="en-US" sz="2000" dirty="0">
                      <a:latin typeface="微软雅黑" panose="020B0503020204020204" pitchFamily="34" charset="-122"/>
                      <a:ea typeface="微软雅黑" panose="020B0503020204020204" pitchFamily="34" charset="-122"/>
                      <a:sym typeface="方正兰亭细黑_GBK" charset="-122"/>
                    </a:rPr>
                    <a:t>调用摄像头</a:t>
                  </a:r>
                </a:p>
              </p:txBody>
            </p:sp>
          </p:grpSp>
          <p:grpSp>
            <p:nvGrpSpPr>
              <p:cNvPr id="24" name="Group 22">
                <a:extLst>
                  <a:ext uri="{FF2B5EF4-FFF2-40B4-BE49-F238E27FC236}">
                    <a16:creationId xmlns:a16="http://schemas.microsoft.com/office/drawing/2014/main" id="{0C66B506-BEDB-4546-B48C-9100E2B38D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8695" y="2651049"/>
                <a:ext cx="1335078" cy="377429"/>
                <a:chOff x="-38574" y="-636349"/>
                <a:chExt cx="1083100" cy="504056"/>
              </a:xfrm>
            </p:grpSpPr>
            <p:sp>
              <p:nvSpPr>
                <p:cNvPr id="28" name="矩形 46">
                  <a:extLst>
                    <a:ext uri="{FF2B5EF4-FFF2-40B4-BE49-F238E27FC236}">
                      <a16:creationId xmlns:a16="http://schemas.microsoft.com/office/drawing/2014/main" id="{74F88E99-80D8-4D32-97ED-84DF23FFB6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35594" y="-636349"/>
                  <a:ext cx="1080120" cy="504056"/>
                </a:xfrm>
                <a:prstGeom prst="rect">
                  <a:avLst/>
                </a:prstGeom>
                <a:solidFill>
                  <a:schemeClr val="accent1">
                    <a:alpha val="24000"/>
                  </a:schemeClr>
                </a:solidFill>
                <a:ln w="12700" cmpd="sng">
                  <a:solidFill>
                    <a:schemeClr val="accent1"/>
                  </a:solidFill>
                  <a:miter lim="800000"/>
                  <a:headEnd/>
                  <a:tailEnd/>
                </a:ln>
                <a:extLst/>
              </p:spPr>
              <p:txBody>
                <a:bodyPr anchor="ctr"/>
                <a:lstStyle/>
                <a:p>
                  <a:pPr algn="ctr"/>
                  <a:endParaRPr lang="zh-CN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宋体" pitchFamily="2" charset="-122"/>
                  </a:endParaRPr>
                </a:p>
              </p:txBody>
            </p:sp>
            <p:sp>
              <p:nvSpPr>
                <p:cNvPr id="29" name="文本框 47">
                  <a:extLst>
                    <a:ext uri="{FF2B5EF4-FFF2-40B4-BE49-F238E27FC236}">
                      <a16:creationId xmlns:a16="http://schemas.microsoft.com/office/drawing/2014/main" id="{1974D31E-D5B6-4047-89F3-552ECA0349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38574" y="-594577"/>
                  <a:ext cx="1080121" cy="431586"/>
                </a:xfrm>
                <a:prstGeom prst="rect">
                  <a:avLst/>
                </a:prstGeom>
                <a:noFill/>
                <a:ln w="12700" cmpd="sng">
                  <a:noFill/>
                  <a:miter lim="800000"/>
                  <a:headEnd/>
                  <a:tailEnd/>
                </a:ln>
                <a:extLst/>
              </p:spPr>
              <p:txBody>
                <a:bodyPr anchor="ctr"/>
                <a:lstStyle/>
                <a:p>
                  <a:pPr algn="ctr"/>
                  <a:r>
                    <a:rPr lang="zh-CN" altLang="en-US" sz="2000" dirty="0">
                      <a:latin typeface="微软雅黑" panose="020B0503020204020204" pitchFamily="34" charset="-122"/>
                      <a:ea typeface="微软雅黑" panose="020B0503020204020204" pitchFamily="34" charset="-122"/>
                      <a:sym typeface="方正兰亭细黑_GBK" charset="-122"/>
                    </a:rPr>
                    <a:t>图像识别</a:t>
                  </a:r>
                </a:p>
              </p:txBody>
            </p:sp>
          </p:grpSp>
          <p:grpSp>
            <p:nvGrpSpPr>
              <p:cNvPr id="25" name="Group 22">
                <a:extLst>
                  <a:ext uri="{FF2B5EF4-FFF2-40B4-BE49-F238E27FC236}">
                    <a16:creationId xmlns:a16="http://schemas.microsoft.com/office/drawing/2014/main" id="{710FD55A-3F4C-4961-8555-ABC3CBC715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3766" y="3197851"/>
                <a:ext cx="1336335" cy="377429"/>
                <a:chOff x="-42574" y="-875826"/>
                <a:chExt cx="1084121" cy="504056"/>
              </a:xfrm>
            </p:grpSpPr>
            <p:sp>
              <p:nvSpPr>
                <p:cNvPr id="26" name="矩形 46">
                  <a:extLst>
                    <a:ext uri="{FF2B5EF4-FFF2-40B4-BE49-F238E27FC236}">
                      <a16:creationId xmlns:a16="http://schemas.microsoft.com/office/drawing/2014/main" id="{97447A5A-EE85-4BF4-BCC9-B426276008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38573" y="-875826"/>
                  <a:ext cx="1080120" cy="504056"/>
                </a:xfrm>
                <a:prstGeom prst="rect">
                  <a:avLst/>
                </a:prstGeom>
                <a:solidFill>
                  <a:schemeClr val="accent1">
                    <a:alpha val="24000"/>
                  </a:schemeClr>
                </a:solidFill>
                <a:ln w="12700" cmpd="sng">
                  <a:solidFill>
                    <a:schemeClr val="accent1"/>
                  </a:solidFill>
                  <a:miter lim="800000"/>
                  <a:headEnd/>
                  <a:tailEnd/>
                </a:ln>
                <a:extLst/>
              </p:spPr>
              <p:txBody>
                <a:bodyPr anchor="ctr"/>
                <a:lstStyle/>
                <a:p>
                  <a:pPr algn="ctr"/>
                  <a:endParaRPr lang="zh-CN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宋体" pitchFamily="2" charset="-122"/>
                  </a:endParaRPr>
                </a:p>
              </p:txBody>
            </p:sp>
            <p:sp>
              <p:nvSpPr>
                <p:cNvPr id="27" name="文本框 47">
                  <a:extLst>
                    <a:ext uri="{FF2B5EF4-FFF2-40B4-BE49-F238E27FC236}">
                      <a16:creationId xmlns:a16="http://schemas.microsoft.com/office/drawing/2014/main" id="{9710F872-54A4-4192-8C2B-1F5170289C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42574" y="-839591"/>
                  <a:ext cx="1080121" cy="431586"/>
                </a:xfrm>
                <a:prstGeom prst="rect">
                  <a:avLst/>
                </a:prstGeom>
                <a:noFill/>
                <a:ln w="12700" cmpd="sng">
                  <a:noFill/>
                  <a:miter lim="800000"/>
                  <a:headEnd/>
                  <a:tailEnd/>
                </a:ln>
                <a:extLst/>
              </p:spPr>
              <p:txBody>
                <a:bodyPr anchor="ctr"/>
                <a:lstStyle/>
                <a:p>
                  <a:pPr algn="ctr"/>
                  <a:r>
                    <a:rPr lang="zh-CN" altLang="en-US" sz="2000" dirty="0">
                      <a:latin typeface="微软雅黑" panose="020B0503020204020204" pitchFamily="34" charset="-122"/>
                      <a:ea typeface="微软雅黑" panose="020B0503020204020204" pitchFamily="34" charset="-122"/>
                      <a:sym typeface="方正兰亭细黑_GBK" charset="-122"/>
                    </a:rPr>
                    <a:t>网络请求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25243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615440" y="2057400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276495" y="3718455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MH_Others_1"/>
          <p:cNvSpPr txBox="1"/>
          <p:nvPr>
            <p:custDataLst>
              <p:tags r:id="rId1"/>
            </p:custDataLst>
          </p:nvPr>
        </p:nvSpPr>
        <p:spPr>
          <a:xfrm>
            <a:off x="864526" y="2860251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PART 3</a:t>
            </a:r>
            <a:endParaRPr lang="zh-CN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570906" y="2860251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616766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B86D05-538B-409E-99FE-1B7F1838CA9B}"/>
              </a:ext>
            </a:extLst>
          </p:cNvPr>
          <p:cNvSpPr txBox="1">
            <a:spLocks/>
          </p:cNvSpPr>
          <p:nvPr/>
        </p:nvSpPr>
        <p:spPr>
          <a:xfrm>
            <a:off x="493961" y="625633"/>
            <a:ext cx="5824209" cy="39563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项目实现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移动端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7172BC-B597-4CE3-B605-F74B190F7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212" y="4256542"/>
            <a:ext cx="2167919" cy="59695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D2AF93E-3BB3-417B-AB0B-3CEA01B2E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143" y="4234925"/>
            <a:ext cx="1526787" cy="5892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D17E351-11DC-4605-8ABB-9574069A8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942" y="4226900"/>
            <a:ext cx="1980904" cy="56667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A310CC8-097C-4435-BAA7-42018AA019D8}"/>
              </a:ext>
            </a:extLst>
          </p:cNvPr>
          <p:cNvSpPr/>
          <p:nvPr/>
        </p:nvSpPr>
        <p:spPr>
          <a:xfrm>
            <a:off x="3844031" y="2137233"/>
            <a:ext cx="40574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混合模式移动应用模式开发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E7BF566-A685-43FF-A13B-68BA8D0D07EC}"/>
              </a:ext>
            </a:extLst>
          </p:cNvPr>
          <p:cNvSpPr/>
          <p:nvPr/>
        </p:nvSpPr>
        <p:spPr>
          <a:xfrm>
            <a:off x="2436146" y="3056780"/>
            <a:ext cx="70230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框架选择：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Cordova+Ionic+AngularJS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跨平台高效开发</a:t>
            </a:r>
          </a:p>
        </p:txBody>
      </p:sp>
    </p:spTree>
    <p:extLst>
      <p:ext uri="{BB962C8B-B14F-4D97-AF65-F5344CB8AC3E}">
        <p14:creationId xmlns:p14="http://schemas.microsoft.com/office/powerpoint/2010/main" val="25140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5">
            <a:extLst>
              <a:ext uri="{FF2B5EF4-FFF2-40B4-BE49-F238E27FC236}">
                <a16:creationId xmlns:a16="http://schemas.microsoft.com/office/drawing/2014/main" id="{37BBF820-E724-4043-9355-6210EAC00805}"/>
              </a:ext>
            </a:extLst>
          </p:cNvPr>
          <p:cNvSpPr txBox="1">
            <a:spLocks/>
          </p:cNvSpPr>
          <p:nvPr/>
        </p:nvSpPr>
        <p:spPr>
          <a:xfrm>
            <a:off x="430752" y="599096"/>
            <a:ext cx="3250704" cy="45814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项目实现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83DECF3-ED83-4079-AAAE-F7229A42B38E}"/>
              </a:ext>
            </a:extLst>
          </p:cNvPr>
          <p:cNvGrpSpPr/>
          <p:nvPr/>
        </p:nvGrpSpPr>
        <p:grpSpPr>
          <a:xfrm>
            <a:off x="8759692" y="1172426"/>
            <a:ext cx="1264640" cy="2452990"/>
            <a:chOff x="3955432" y="2355726"/>
            <a:chExt cx="1264640" cy="2118311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CDABF5A-FE93-454F-A156-A20F053945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746" t="17797" r="33651" b="18013"/>
            <a:stretch/>
          </p:blipFill>
          <p:spPr>
            <a:xfrm>
              <a:off x="3955432" y="2355726"/>
              <a:ext cx="1264640" cy="2118311"/>
            </a:xfrm>
            <a:prstGeom prst="rect">
              <a:avLst/>
            </a:prstGeom>
            <a:effectLst>
              <a:softEdge rad="31750"/>
            </a:effectLst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D9AB4D8A-C282-49A1-84A7-56B47442C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7889" y="2859782"/>
              <a:ext cx="859726" cy="898804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5B9E1A9-BE0F-41E1-A0BB-F36BDEA1FBCA}"/>
              </a:ext>
            </a:extLst>
          </p:cNvPr>
          <p:cNvGrpSpPr/>
          <p:nvPr/>
        </p:nvGrpSpPr>
        <p:grpSpPr>
          <a:xfrm>
            <a:off x="1801520" y="1134495"/>
            <a:ext cx="1264640" cy="2452990"/>
            <a:chOff x="1219492" y="915566"/>
            <a:chExt cx="1264640" cy="2118311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661DAB9A-CD10-4D22-842A-A8A3FBD7B3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746" t="17797" r="33651" b="18013"/>
            <a:stretch/>
          </p:blipFill>
          <p:spPr>
            <a:xfrm>
              <a:off x="1219492" y="915566"/>
              <a:ext cx="1264640" cy="2118311"/>
            </a:xfrm>
            <a:prstGeom prst="rect">
              <a:avLst/>
            </a:prstGeom>
            <a:effectLst>
              <a:softEdge rad="31750"/>
            </a:effectLst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347D6E41-326C-4AB1-AD22-78C820785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9467" y="1491630"/>
              <a:ext cx="859726" cy="851839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20879289-8864-4B98-8066-37110CEB59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127" y="2595036"/>
            <a:ext cx="3531156" cy="2727624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AC4C5B97-DC4E-4C64-8141-D8BF8A5DE36F}"/>
              </a:ext>
            </a:extLst>
          </p:cNvPr>
          <p:cNvGrpSpPr/>
          <p:nvPr/>
        </p:nvGrpSpPr>
        <p:grpSpPr>
          <a:xfrm rot="2369779">
            <a:off x="3104342" y="3090100"/>
            <a:ext cx="2680340" cy="861774"/>
            <a:chOff x="1232452" y="2482430"/>
            <a:chExt cx="1613664" cy="744196"/>
          </a:xfrm>
        </p:grpSpPr>
        <p:sp>
          <p:nvSpPr>
            <p:cNvPr id="16" name="右箭头 19">
              <a:extLst>
                <a:ext uri="{FF2B5EF4-FFF2-40B4-BE49-F238E27FC236}">
                  <a16:creationId xmlns:a16="http://schemas.microsoft.com/office/drawing/2014/main" id="{C1BE4314-1DA0-448C-A155-A476E9F092F0}"/>
                </a:ext>
              </a:extLst>
            </p:cNvPr>
            <p:cNvSpPr/>
            <p:nvPr/>
          </p:nvSpPr>
          <p:spPr>
            <a:xfrm>
              <a:off x="1232452" y="2555347"/>
              <a:ext cx="1524968" cy="14659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D4124AB-FB11-4097-A498-BC23050A3EE0}"/>
                </a:ext>
              </a:extLst>
            </p:cNvPr>
            <p:cNvSpPr txBox="1"/>
            <p:nvPr/>
          </p:nvSpPr>
          <p:spPr>
            <a:xfrm>
              <a:off x="1306378" y="2482430"/>
              <a:ext cx="1539738" cy="744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1400" dirty="0"/>
            </a:p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4.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发出支付是否成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功询问，等待回应</a:t>
              </a: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2CC2B0DD-485C-44D7-9982-5BDA235EEEA8}"/>
              </a:ext>
            </a:extLst>
          </p:cNvPr>
          <p:cNvSpPr txBox="1"/>
          <p:nvPr/>
        </p:nvSpPr>
        <p:spPr>
          <a:xfrm>
            <a:off x="1840820" y="3671849"/>
            <a:ext cx="1210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商户端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35D2150-E5DD-480D-AF0B-528F48531981}"/>
              </a:ext>
            </a:extLst>
          </p:cNvPr>
          <p:cNvSpPr txBox="1"/>
          <p:nvPr/>
        </p:nvSpPr>
        <p:spPr>
          <a:xfrm>
            <a:off x="8786984" y="3693251"/>
            <a:ext cx="1210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客户端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B00D203-E01A-4BE5-B668-B1DFBF6E7DB9}"/>
              </a:ext>
            </a:extLst>
          </p:cNvPr>
          <p:cNvSpPr txBox="1"/>
          <p:nvPr/>
        </p:nvSpPr>
        <p:spPr>
          <a:xfrm>
            <a:off x="5502460" y="5265262"/>
            <a:ext cx="1210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服务器端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2F2965C-6793-4125-B3EB-596F57547E0F}"/>
              </a:ext>
            </a:extLst>
          </p:cNvPr>
          <p:cNvGrpSpPr/>
          <p:nvPr/>
        </p:nvGrpSpPr>
        <p:grpSpPr>
          <a:xfrm rot="2546840">
            <a:off x="2719405" y="3673340"/>
            <a:ext cx="2412774" cy="440808"/>
            <a:chOff x="1126640" y="2786602"/>
            <a:chExt cx="1524968" cy="380666"/>
          </a:xfrm>
        </p:grpSpPr>
        <p:sp>
          <p:nvSpPr>
            <p:cNvPr id="22" name="右箭头 19">
              <a:extLst>
                <a:ext uri="{FF2B5EF4-FFF2-40B4-BE49-F238E27FC236}">
                  <a16:creationId xmlns:a16="http://schemas.microsoft.com/office/drawing/2014/main" id="{26FD4350-4CF5-48DA-8EB4-5921477DF736}"/>
                </a:ext>
              </a:extLst>
            </p:cNvPr>
            <p:cNvSpPr/>
            <p:nvPr/>
          </p:nvSpPr>
          <p:spPr>
            <a:xfrm rot="10589067">
              <a:off x="1126640" y="2786602"/>
              <a:ext cx="1524968" cy="14659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2BE13CB-3C93-4D9B-98AE-70E660E9A50B}"/>
                </a:ext>
              </a:extLst>
            </p:cNvPr>
            <p:cNvSpPr txBox="1"/>
            <p:nvPr/>
          </p:nvSpPr>
          <p:spPr>
            <a:xfrm rot="21403461">
              <a:off x="1396002" y="2848326"/>
              <a:ext cx="1071429" cy="318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回应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60F78F0-8EA6-4A5F-A1BC-4CCB41327C16}"/>
              </a:ext>
            </a:extLst>
          </p:cNvPr>
          <p:cNvGrpSpPr/>
          <p:nvPr/>
        </p:nvGrpSpPr>
        <p:grpSpPr>
          <a:xfrm rot="2369779">
            <a:off x="2592762" y="4017763"/>
            <a:ext cx="2465762" cy="550343"/>
            <a:chOff x="1187083" y="2555347"/>
            <a:chExt cx="1638269" cy="475256"/>
          </a:xfrm>
        </p:grpSpPr>
        <p:sp>
          <p:nvSpPr>
            <p:cNvPr id="25" name="右箭头 19">
              <a:extLst>
                <a:ext uri="{FF2B5EF4-FFF2-40B4-BE49-F238E27FC236}">
                  <a16:creationId xmlns:a16="http://schemas.microsoft.com/office/drawing/2014/main" id="{789D4154-CE7C-4D5F-B154-1098B6FF3AE5}"/>
                </a:ext>
              </a:extLst>
            </p:cNvPr>
            <p:cNvSpPr/>
            <p:nvPr/>
          </p:nvSpPr>
          <p:spPr>
            <a:xfrm>
              <a:off x="1232452" y="2555347"/>
              <a:ext cx="1524968" cy="14659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E6BE10E7-3CDA-49F7-AE81-000F68B9992D}"/>
                </a:ext>
              </a:extLst>
            </p:cNvPr>
            <p:cNvSpPr txBox="1"/>
            <p:nvPr/>
          </p:nvSpPr>
          <p:spPr>
            <a:xfrm>
              <a:off x="1187083" y="2711661"/>
              <a:ext cx="1638269" cy="318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1. 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二维码生成请求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975C1814-FD68-435D-AC8E-F268882C0B3C}"/>
              </a:ext>
            </a:extLst>
          </p:cNvPr>
          <p:cNvGrpSpPr/>
          <p:nvPr/>
        </p:nvGrpSpPr>
        <p:grpSpPr>
          <a:xfrm>
            <a:off x="3468276" y="1587299"/>
            <a:ext cx="5335855" cy="584776"/>
            <a:chOff x="1110223" y="2485196"/>
            <a:chExt cx="1717252" cy="504991"/>
          </a:xfrm>
        </p:grpSpPr>
        <p:sp>
          <p:nvSpPr>
            <p:cNvPr id="28" name="右箭头 19">
              <a:extLst>
                <a:ext uri="{FF2B5EF4-FFF2-40B4-BE49-F238E27FC236}">
                  <a16:creationId xmlns:a16="http://schemas.microsoft.com/office/drawing/2014/main" id="{7D346049-0631-4B6B-8F3E-5EA06B3FD554}"/>
                </a:ext>
              </a:extLst>
            </p:cNvPr>
            <p:cNvSpPr/>
            <p:nvPr/>
          </p:nvSpPr>
          <p:spPr>
            <a:xfrm>
              <a:off x="1232452" y="2555347"/>
              <a:ext cx="1524968" cy="14659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8F227B4D-0FB6-433F-9ABF-96C50B8E6866}"/>
                </a:ext>
              </a:extLst>
            </p:cNvPr>
            <p:cNvSpPr txBox="1"/>
            <p:nvPr/>
          </p:nvSpPr>
          <p:spPr>
            <a:xfrm>
              <a:off x="1110223" y="2485196"/>
              <a:ext cx="1717252" cy="504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400" dirty="0"/>
            </a:p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5.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用户通过扫描二维码方式获取商户，商品信息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81D5F79-A36E-44EA-8070-2AD87E6ECD7D}"/>
              </a:ext>
            </a:extLst>
          </p:cNvPr>
          <p:cNvGrpSpPr/>
          <p:nvPr/>
        </p:nvGrpSpPr>
        <p:grpSpPr>
          <a:xfrm rot="20142302">
            <a:off x="6953885" y="3466380"/>
            <a:ext cx="1772080" cy="491567"/>
            <a:chOff x="1126640" y="2786602"/>
            <a:chExt cx="1524968" cy="424499"/>
          </a:xfrm>
        </p:grpSpPr>
        <p:sp>
          <p:nvSpPr>
            <p:cNvPr id="31" name="右箭头 19">
              <a:extLst>
                <a:ext uri="{FF2B5EF4-FFF2-40B4-BE49-F238E27FC236}">
                  <a16:creationId xmlns:a16="http://schemas.microsoft.com/office/drawing/2014/main" id="{D150F163-5FEF-483E-9DE1-DEB7932C5B1F}"/>
                </a:ext>
              </a:extLst>
            </p:cNvPr>
            <p:cNvSpPr/>
            <p:nvPr/>
          </p:nvSpPr>
          <p:spPr>
            <a:xfrm rot="10589067">
              <a:off x="1126640" y="2786602"/>
              <a:ext cx="1524968" cy="14659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D660C4C-D4FA-41C5-A976-303BDA047942}"/>
                </a:ext>
              </a:extLst>
            </p:cNvPr>
            <p:cNvSpPr txBox="1"/>
            <p:nvPr/>
          </p:nvSpPr>
          <p:spPr>
            <a:xfrm rot="21403461">
              <a:off x="1323586" y="2892160"/>
              <a:ext cx="1192273" cy="318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6.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支付请求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6C8F4AD6-3BB0-43B7-ADE8-2AACFA19FAF0}"/>
              </a:ext>
            </a:extLst>
          </p:cNvPr>
          <p:cNvGrpSpPr/>
          <p:nvPr/>
        </p:nvGrpSpPr>
        <p:grpSpPr>
          <a:xfrm rot="19941831">
            <a:off x="7249651" y="3902504"/>
            <a:ext cx="1695382" cy="550674"/>
            <a:chOff x="1232452" y="2555347"/>
            <a:chExt cx="1524968" cy="475541"/>
          </a:xfrm>
        </p:grpSpPr>
        <p:sp>
          <p:nvSpPr>
            <p:cNvPr id="34" name="右箭头 19">
              <a:extLst>
                <a:ext uri="{FF2B5EF4-FFF2-40B4-BE49-F238E27FC236}">
                  <a16:creationId xmlns:a16="http://schemas.microsoft.com/office/drawing/2014/main" id="{3B2F7E71-BCCA-4B0A-98AF-77740868FEAD}"/>
                </a:ext>
              </a:extLst>
            </p:cNvPr>
            <p:cNvSpPr/>
            <p:nvPr/>
          </p:nvSpPr>
          <p:spPr>
            <a:xfrm>
              <a:off x="1232452" y="2555347"/>
              <a:ext cx="1524968" cy="14659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796D0C3F-2334-4C03-B249-2BC8F233738D}"/>
                </a:ext>
              </a:extLst>
            </p:cNvPr>
            <p:cNvSpPr txBox="1"/>
            <p:nvPr/>
          </p:nvSpPr>
          <p:spPr>
            <a:xfrm>
              <a:off x="1444008" y="2711947"/>
              <a:ext cx="1268910" cy="318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7.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支付成功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01D9E21D-BF52-4806-9145-4CF041D84763}"/>
              </a:ext>
            </a:extLst>
          </p:cNvPr>
          <p:cNvGrpSpPr/>
          <p:nvPr/>
        </p:nvGrpSpPr>
        <p:grpSpPr>
          <a:xfrm>
            <a:off x="2506881" y="4877486"/>
            <a:ext cx="3020391" cy="650880"/>
            <a:chOff x="813696" y="4389054"/>
            <a:chExt cx="3020391" cy="562076"/>
          </a:xfrm>
        </p:grpSpPr>
        <p:sp>
          <p:nvSpPr>
            <p:cNvPr id="37" name="箭头: 直角上 36">
              <a:extLst>
                <a:ext uri="{FF2B5EF4-FFF2-40B4-BE49-F238E27FC236}">
                  <a16:creationId xmlns:a16="http://schemas.microsoft.com/office/drawing/2014/main" id="{D87D9039-BF79-41A3-9A19-D65FA5A9ECD3}"/>
                </a:ext>
              </a:extLst>
            </p:cNvPr>
            <p:cNvSpPr/>
            <p:nvPr/>
          </p:nvSpPr>
          <p:spPr>
            <a:xfrm rot="16200000" flipH="1">
              <a:off x="1835746" y="3367004"/>
              <a:ext cx="562076" cy="2606176"/>
            </a:xfrm>
            <a:prstGeom prst="bentUpArrow">
              <a:avLst>
                <a:gd name="adj1" fmla="val 16735"/>
                <a:gd name="adj2" fmla="val 25000"/>
                <a:gd name="adj3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8A1ABFF4-EB58-498E-8015-57A0251E4383}"/>
                </a:ext>
              </a:extLst>
            </p:cNvPr>
            <p:cNvSpPr txBox="1"/>
            <p:nvPr/>
          </p:nvSpPr>
          <p:spPr>
            <a:xfrm>
              <a:off x="865653" y="4428282"/>
              <a:ext cx="2968434" cy="318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工行接口生成二维码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415CF0D4-5B1D-4B97-A4CB-0F6431E3DB97}"/>
              </a:ext>
            </a:extLst>
          </p:cNvPr>
          <p:cNvGrpSpPr/>
          <p:nvPr/>
        </p:nvGrpSpPr>
        <p:grpSpPr>
          <a:xfrm rot="2546840">
            <a:off x="3353987" y="2774304"/>
            <a:ext cx="2470624" cy="485160"/>
            <a:chOff x="1126640" y="2786602"/>
            <a:chExt cx="1524968" cy="418966"/>
          </a:xfrm>
        </p:grpSpPr>
        <p:sp>
          <p:nvSpPr>
            <p:cNvPr id="40" name="右箭头 19">
              <a:extLst>
                <a:ext uri="{FF2B5EF4-FFF2-40B4-BE49-F238E27FC236}">
                  <a16:creationId xmlns:a16="http://schemas.microsoft.com/office/drawing/2014/main" id="{955E2D51-BA75-45F6-B96E-9C9A535A5CEA}"/>
                </a:ext>
              </a:extLst>
            </p:cNvPr>
            <p:cNvSpPr/>
            <p:nvPr/>
          </p:nvSpPr>
          <p:spPr>
            <a:xfrm rot="10589067">
              <a:off x="1126640" y="2786602"/>
              <a:ext cx="1524968" cy="14659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31255F68-5321-4D8B-8111-72C9C1FDA2D4}"/>
                </a:ext>
              </a:extLst>
            </p:cNvPr>
            <p:cNvSpPr txBox="1"/>
            <p:nvPr/>
          </p:nvSpPr>
          <p:spPr>
            <a:xfrm rot="21403461">
              <a:off x="1403071" y="2886627"/>
              <a:ext cx="941858" cy="318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8.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支付成功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826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84784D-5660-41B0-B861-47B64912E1E6}"/>
              </a:ext>
            </a:extLst>
          </p:cNvPr>
          <p:cNvSpPr txBox="1">
            <a:spLocks/>
          </p:cNvSpPr>
          <p:nvPr/>
        </p:nvSpPr>
        <p:spPr>
          <a:xfrm>
            <a:off x="432857" y="582633"/>
            <a:ext cx="7177966" cy="39563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项目实现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Cloudant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NoSQL DB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F82288-215C-4037-938A-0D6ADFFB0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116" y="1894575"/>
            <a:ext cx="3753449" cy="134652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E2F8499-79E3-4D52-A4D8-81E24C668AA8}"/>
              </a:ext>
            </a:extLst>
          </p:cNvPr>
          <p:cNvSpPr txBox="1"/>
          <p:nvPr/>
        </p:nvSpPr>
        <p:spPr>
          <a:xfrm>
            <a:off x="6452292" y="2106174"/>
            <a:ext cx="48933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Cloudant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8575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创建用户凭证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8575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创建云端数据库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——ICBC SERVER 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985A47B-556A-4300-AAB4-F786416F5FF0}"/>
              </a:ext>
            </a:extLst>
          </p:cNvPr>
          <p:cNvGrpSpPr/>
          <p:nvPr/>
        </p:nvGrpSpPr>
        <p:grpSpPr>
          <a:xfrm>
            <a:off x="4357044" y="4463661"/>
            <a:ext cx="1924411" cy="1137393"/>
            <a:chOff x="611560" y="843558"/>
            <a:chExt cx="3526719" cy="4104456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946F171-E356-4E47-97E5-8EC36C885FB5}"/>
                </a:ext>
              </a:extLst>
            </p:cNvPr>
            <p:cNvSpPr txBox="1"/>
            <p:nvPr/>
          </p:nvSpPr>
          <p:spPr>
            <a:xfrm>
              <a:off x="1740774" y="904934"/>
              <a:ext cx="2397505" cy="1443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Card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75DB4EDE-3224-49BA-B53D-F5148AC3E8B9}"/>
                </a:ext>
              </a:extLst>
            </p:cNvPr>
            <p:cNvSpPr/>
            <p:nvPr/>
          </p:nvSpPr>
          <p:spPr>
            <a:xfrm>
              <a:off x="611560" y="843558"/>
              <a:ext cx="3431051" cy="4104456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B42FAE20-3359-4271-B9C5-C5FADCD2D002}"/>
              </a:ext>
            </a:extLst>
          </p:cNvPr>
          <p:cNvGrpSpPr/>
          <p:nvPr/>
        </p:nvGrpSpPr>
        <p:grpSpPr>
          <a:xfrm>
            <a:off x="2351385" y="3544112"/>
            <a:ext cx="1944216" cy="1242129"/>
            <a:chOff x="889837" y="2913797"/>
            <a:chExt cx="1944216" cy="1242129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E361B99D-0F1C-4E62-A7F4-93040C18EEC1}"/>
                </a:ext>
              </a:extLst>
            </p:cNvPr>
            <p:cNvCxnSpPr>
              <a:cxnSpLocks/>
            </p:cNvCxnSpPr>
            <p:nvPr/>
          </p:nvCxnSpPr>
          <p:spPr>
            <a:xfrm>
              <a:off x="889837" y="3291830"/>
              <a:ext cx="1872208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1B810DBC-7C65-47F2-BED3-3C3D843FBFFB}"/>
                </a:ext>
              </a:extLst>
            </p:cNvPr>
            <p:cNvGrpSpPr/>
            <p:nvPr/>
          </p:nvGrpSpPr>
          <p:grpSpPr>
            <a:xfrm>
              <a:off x="889837" y="2913797"/>
              <a:ext cx="1944216" cy="1242129"/>
              <a:chOff x="889837" y="2913797"/>
              <a:chExt cx="1944216" cy="1242129"/>
            </a:xfrm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B227BFA7-B059-4AE6-A3E9-EB60F02C3AA5}"/>
                  </a:ext>
                </a:extLst>
              </p:cNvPr>
              <p:cNvGrpSpPr/>
              <p:nvPr/>
            </p:nvGrpSpPr>
            <p:grpSpPr>
              <a:xfrm>
                <a:off x="889837" y="2913797"/>
                <a:ext cx="1944216" cy="1242129"/>
                <a:chOff x="611560" y="797674"/>
                <a:chExt cx="3563014" cy="4150340"/>
              </a:xfrm>
            </p:grpSpPr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C53D70E5-F7A1-4D3C-8F1C-AFA9EC0EE72D}"/>
                    </a:ext>
                  </a:extLst>
                </p:cNvPr>
                <p:cNvSpPr txBox="1"/>
                <p:nvPr/>
              </p:nvSpPr>
              <p:spPr>
                <a:xfrm>
                  <a:off x="1078230" y="797674"/>
                  <a:ext cx="3096344" cy="1336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dirty="0"/>
                    <a:t>      </a:t>
                  </a:r>
                  <a:r>
                    <a:rPr lang="en-US" altLang="zh-CN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User</a:t>
                  </a:r>
                  <a:endPara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" name="矩形: 圆角 13">
                  <a:extLst>
                    <a:ext uri="{FF2B5EF4-FFF2-40B4-BE49-F238E27FC236}">
                      <a16:creationId xmlns:a16="http://schemas.microsoft.com/office/drawing/2014/main" id="{8CB94682-180C-4205-A5F0-B4FC52468383}"/>
                    </a:ext>
                  </a:extLst>
                </p:cNvPr>
                <p:cNvSpPr/>
                <p:nvPr/>
              </p:nvSpPr>
              <p:spPr>
                <a:xfrm>
                  <a:off x="611560" y="843558"/>
                  <a:ext cx="3431051" cy="4104456"/>
                </a:xfrm>
                <a:prstGeom prst="round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44C43D8-B579-4BA2-9B32-404BF668395B}"/>
                  </a:ext>
                </a:extLst>
              </p:cNvPr>
              <p:cNvSpPr txBox="1"/>
              <p:nvPr/>
            </p:nvSpPr>
            <p:spPr>
              <a:xfrm>
                <a:off x="981156" y="3344866"/>
                <a:ext cx="168957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    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保存所有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用户信息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5A78B71-8A49-463D-8139-7703ED2C3BBC}"/>
              </a:ext>
            </a:extLst>
          </p:cNvPr>
          <p:cNvCxnSpPr>
            <a:cxnSpLocks/>
          </p:cNvCxnSpPr>
          <p:nvPr/>
        </p:nvCxnSpPr>
        <p:spPr>
          <a:xfrm>
            <a:off x="4377364" y="4858249"/>
            <a:ext cx="187220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30FF1036-E97C-413B-9DCD-F6034F299962}"/>
              </a:ext>
            </a:extLst>
          </p:cNvPr>
          <p:cNvSpPr txBox="1"/>
          <p:nvPr/>
        </p:nvSpPr>
        <p:spPr>
          <a:xfrm>
            <a:off x="4451553" y="4893169"/>
            <a:ext cx="1689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保存所有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卡片信息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BBAF541-D1D4-4CE8-A5B2-BDF3891AFEF1}"/>
              </a:ext>
            </a:extLst>
          </p:cNvPr>
          <p:cNvGrpSpPr/>
          <p:nvPr/>
        </p:nvGrpSpPr>
        <p:grpSpPr>
          <a:xfrm>
            <a:off x="6352060" y="3557844"/>
            <a:ext cx="1944216" cy="1242129"/>
            <a:chOff x="889837" y="2913797"/>
            <a:chExt cx="1944216" cy="1242129"/>
          </a:xfrm>
        </p:grpSpPr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70597E5E-D20D-4576-B2A3-90027FA19DF5}"/>
                </a:ext>
              </a:extLst>
            </p:cNvPr>
            <p:cNvCxnSpPr>
              <a:cxnSpLocks/>
            </p:cNvCxnSpPr>
            <p:nvPr/>
          </p:nvCxnSpPr>
          <p:spPr>
            <a:xfrm>
              <a:off x="889837" y="3291830"/>
              <a:ext cx="1872208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BFFAA1AB-47FA-4091-A37B-7750C15AC145}"/>
                </a:ext>
              </a:extLst>
            </p:cNvPr>
            <p:cNvGrpSpPr/>
            <p:nvPr/>
          </p:nvGrpSpPr>
          <p:grpSpPr>
            <a:xfrm>
              <a:off x="889837" y="2913797"/>
              <a:ext cx="1944216" cy="1242129"/>
              <a:chOff x="889837" y="2913797"/>
              <a:chExt cx="1944216" cy="1242129"/>
            </a:xfrm>
          </p:grpSpPr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685F8DEA-581C-4EA7-8316-EF35DA7C7AF2}"/>
                  </a:ext>
                </a:extLst>
              </p:cNvPr>
              <p:cNvGrpSpPr/>
              <p:nvPr/>
            </p:nvGrpSpPr>
            <p:grpSpPr>
              <a:xfrm>
                <a:off x="889837" y="2913797"/>
                <a:ext cx="1944216" cy="1242129"/>
                <a:chOff x="611560" y="797674"/>
                <a:chExt cx="3563014" cy="4150340"/>
              </a:xfrm>
            </p:grpSpPr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E402C881-8610-47E7-81BB-4844D624B3B3}"/>
                    </a:ext>
                  </a:extLst>
                </p:cNvPr>
                <p:cNvSpPr txBox="1"/>
                <p:nvPr/>
              </p:nvSpPr>
              <p:spPr>
                <a:xfrm>
                  <a:off x="1078230" y="797674"/>
                  <a:ext cx="3096344" cy="1336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dirty="0"/>
                    <a:t>   </a:t>
                  </a:r>
                  <a:r>
                    <a:rPr lang="en-US" altLang="zh-CN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Account</a:t>
                  </a:r>
                  <a:endPara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3" name="矩形: 圆角 22">
                  <a:extLst>
                    <a:ext uri="{FF2B5EF4-FFF2-40B4-BE49-F238E27FC236}">
                      <a16:creationId xmlns:a16="http://schemas.microsoft.com/office/drawing/2014/main" id="{12B7AE51-1960-4B66-9D97-78D1F5BC78A5}"/>
                    </a:ext>
                  </a:extLst>
                </p:cNvPr>
                <p:cNvSpPr/>
                <p:nvPr/>
              </p:nvSpPr>
              <p:spPr>
                <a:xfrm>
                  <a:off x="611560" y="843558"/>
                  <a:ext cx="3431051" cy="4104456"/>
                </a:xfrm>
                <a:prstGeom prst="round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5CF28C2-3E8E-4D31-89A9-838130CF1A43}"/>
                  </a:ext>
                </a:extLst>
              </p:cNvPr>
              <p:cNvSpPr txBox="1"/>
              <p:nvPr/>
            </p:nvSpPr>
            <p:spPr>
              <a:xfrm>
                <a:off x="902660" y="3369935"/>
                <a:ext cx="179138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     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保存所有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交易记录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CA3CFE9-DC6C-4D5A-8216-4A4091ED7756}"/>
              </a:ext>
            </a:extLst>
          </p:cNvPr>
          <p:cNvGrpSpPr/>
          <p:nvPr/>
        </p:nvGrpSpPr>
        <p:grpSpPr>
          <a:xfrm>
            <a:off x="8337804" y="4411292"/>
            <a:ext cx="1944216" cy="1242129"/>
            <a:chOff x="889837" y="2913797"/>
            <a:chExt cx="1944216" cy="1242129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64BE5A4A-1E68-4E3B-A570-57AA59A334CD}"/>
                </a:ext>
              </a:extLst>
            </p:cNvPr>
            <p:cNvCxnSpPr>
              <a:cxnSpLocks/>
            </p:cNvCxnSpPr>
            <p:nvPr/>
          </p:nvCxnSpPr>
          <p:spPr>
            <a:xfrm>
              <a:off x="889837" y="3291830"/>
              <a:ext cx="1872208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5264494A-7354-429A-B685-1FEFA3D7C236}"/>
                </a:ext>
              </a:extLst>
            </p:cNvPr>
            <p:cNvGrpSpPr/>
            <p:nvPr/>
          </p:nvGrpSpPr>
          <p:grpSpPr>
            <a:xfrm>
              <a:off x="889837" y="2913797"/>
              <a:ext cx="1944216" cy="1242129"/>
              <a:chOff x="889837" y="2913797"/>
              <a:chExt cx="1944216" cy="1242129"/>
            </a:xfrm>
          </p:grpSpPr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60DF966C-4674-49C9-8FF3-AA79704DA15F}"/>
                  </a:ext>
                </a:extLst>
              </p:cNvPr>
              <p:cNvGrpSpPr/>
              <p:nvPr/>
            </p:nvGrpSpPr>
            <p:grpSpPr>
              <a:xfrm>
                <a:off x="889837" y="2913797"/>
                <a:ext cx="1944216" cy="1242129"/>
                <a:chOff x="611560" y="797674"/>
                <a:chExt cx="3563014" cy="4150340"/>
              </a:xfrm>
            </p:grpSpPr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B5DF7479-988F-4349-9661-48F51D5D33FA}"/>
                    </a:ext>
                  </a:extLst>
                </p:cNvPr>
                <p:cNvSpPr txBox="1"/>
                <p:nvPr/>
              </p:nvSpPr>
              <p:spPr>
                <a:xfrm>
                  <a:off x="1078230" y="797674"/>
                  <a:ext cx="3096344" cy="1336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dirty="0"/>
                    <a:t>  </a:t>
                  </a:r>
                  <a:r>
                    <a:rPr lang="en-US" altLang="zh-CN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Activities</a:t>
                  </a:r>
                  <a:endPara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0" name="矩形: 圆角 29">
                  <a:extLst>
                    <a:ext uri="{FF2B5EF4-FFF2-40B4-BE49-F238E27FC236}">
                      <a16:creationId xmlns:a16="http://schemas.microsoft.com/office/drawing/2014/main" id="{31A61C40-9612-41ED-B258-F6E76266E307}"/>
                    </a:ext>
                  </a:extLst>
                </p:cNvPr>
                <p:cNvSpPr/>
                <p:nvPr/>
              </p:nvSpPr>
              <p:spPr>
                <a:xfrm>
                  <a:off x="611560" y="843558"/>
                  <a:ext cx="3431051" cy="4104456"/>
                </a:xfrm>
                <a:prstGeom prst="round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ACE5845-554F-40A4-8B0C-6D6B3ECA773F}"/>
                  </a:ext>
                </a:extLst>
              </p:cNvPr>
              <p:cNvSpPr txBox="1"/>
              <p:nvPr/>
            </p:nvSpPr>
            <p:spPr>
              <a:xfrm>
                <a:off x="902660" y="3369935"/>
                <a:ext cx="179138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     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保存所有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文章和小程序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59207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319597" y="4449932"/>
            <a:ext cx="11278846" cy="1615258"/>
          </a:xfrm>
        </p:spPr>
        <p:txBody>
          <a:bodyPr/>
          <a:lstStyle/>
          <a:p>
            <a:r>
              <a:rPr lang="zh-CN" altLang="en-US" dirty="0"/>
              <a:t>深蓝团队 张金哲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2"/>
          </p:nvPr>
        </p:nvSpPr>
        <p:spPr>
          <a:xfrm>
            <a:off x="779185" y="2325948"/>
            <a:ext cx="10878442" cy="941033"/>
          </a:xfrm>
        </p:spPr>
        <p:txBody>
          <a:bodyPr/>
          <a:lstStyle/>
          <a:p>
            <a:r>
              <a:rPr lang="zh-CN" altLang="en-US" dirty="0"/>
              <a:t>工银</a:t>
            </a:r>
            <a:r>
              <a:rPr lang="en-US" altLang="zh-CN" dirty="0"/>
              <a:t>e</a:t>
            </a:r>
            <a:r>
              <a:rPr lang="zh-CN" altLang="en-US" dirty="0"/>
              <a:t>收款</a:t>
            </a:r>
            <a:r>
              <a:rPr lang="en-US" altLang="zh-CN" dirty="0"/>
              <a:t>-</a:t>
            </a:r>
            <a:r>
              <a:rPr lang="zh-CN" altLang="en-US" dirty="0"/>
              <a:t>智能收款平台</a:t>
            </a:r>
            <a:endParaRPr lang="zh-CN" altLang="zh-CN" dirty="0"/>
          </a:p>
          <a:p>
            <a:endParaRPr lang="zh-CN" alt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A562264-07FE-44BA-AC03-9D1C8653F145}"/>
              </a:ext>
            </a:extLst>
          </p:cNvPr>
          <p:cNvCxnSpPr>
            <a:cxnSpLocks/>
          </p:cNvCxnSpPr>
          <p:nvPr/>
        </p:nvCxnSpPr>
        <p:spPr>
          <a:xfrm flipH="1">
            <a:off x="1109710" y="3453623"/>
            <a:ext cx="104046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29">
            <a:extLst>
              <a:ext uri="{FF2B5EF4-FFF2-40B4-BE49-F238E27FC236}">
                <a16:creationId xmlns:a16="http://schemas.microsoft.com/office/drawing/2014/main" id="{2BE59EE0-A201-45FA-9847-50907BF3F1A8}"/>
              </a:ext>
            </a:extLst>
          </p:cNvPr>
          <p:cNvSpPr txBox="1"/>
          <p:nvPr/>
        </p:nvSpPr>
        <p:spPr>
          <a:xfrm>
            <a:off x="3712304" y="3576622"/>
            <a:ext cx="4767392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面向小型商户的小程序</a:t>
            </a:r>
            <a:r>
              <a:rPr lang="en-US" altLang="zh-CN" sz="20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+</a:t>
            </a:r>
            <a:r>
              <a:rPr lang="zh-CN" altLang="en-US" sz="20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收款一体化平台</a:t>
            </a:r>
          </a:p>
        </p:txBody>
      </p:sp>
    </p:spTree>
    <p:extLst>
      <p:ext uri="{BB962C8B-B14F-4D97-AF65-F5344CB8AC3E}">
        <p14:creationId xmlns:p14="http://schemas.microsoft.com/office/powerpoint/2010/main" val="104424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5">
            <a:extLst>
              <a:ext uri="{FF2B5EF4-FFF2-40B4-BE49-F238E27FC236}">
                <a16:creationId xmlns:a16="http://schemas.microsoft.com/office/drawing/2014/main" id="{37BBF820-E724-4043-9355-6210EAC00805}"/>
              </a:ext>
            </a:extLst>
          </p:cNvPr>
          <p:cNvSpPr txBox="1">
            <a:spLocks/>
          </p:cNvSpPr>
          <p:nvPr/>
        </p:nvSpPr>
        <p:spPr>
          <a:xfrm>
            <a:off x="430752" y="599096"/>
            <a:ext cx="3250704" cy="45814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项目实现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61DAB9A-CD10-4D22-842A-A8A3FBD7B3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46" t="17797" r="33651" b="18013"/>
          <a:stretch/>
        </p:blipFill>
        <p:spPr>
          <a:xfrm>
            <a:off x="9120445" y="3433217"/>
            <a:ext cx="1264640" cy="245299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CC2B0DD-485C-44D7-9982-5BDA235EEEA8}"/>
              </a:ext>
            </a:extLst>
          </p:cNvPr>
          <p:cNvSpPr txBox="1"/>
          <p:nvPr/>
        </p:nvSpPr>
        <p:spPr>
          <a:xfrm>
            <a:off x="9159070" y="5821854"/>
            <a:ext cx="1210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商户端</a:t>
            </a:r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485F0C3B-D8FC-480E-93EC-1BDB716C41D0}"/>
              </a:ext>
            </a:extLst>
          </p:cNvPr>
          <p:cNvGrpSpPr/>
          <p:nvPr/>
        </p:nvGrpSpPr>
        <p:grpSpPr>
          <a:xfrm>
            <a:off x="1248583" y="2849258"/>
            <a:ext cx="2412774" cy="437267"/>
            <a:chOff x="1248583" y="2849258"/>
            <a:chExt cx="2412774" cy="437267"/>
          </a:xfrm>
        </p:grpSpPr>
        <p:sp>
          <p:nvSpPr>
            <p:cNvPr id="22" name="右箭头 19">
              <a:extLst>
                <a:ext uri="{FF2B5EF4-FFF2-40B4-BE49-F238E27FC236}">
                  <a16:creationId xmlns:a16="http://schemas.microsoft.com/office/drawing/2014/main" id="{26FD4350-4CF5-48DA-8EB4-5921477DF736}"/>
                </a:ext>
              </a:extLst>
            </p:cNvPr>
            <p:cNvSpPr/>
            <p:nvPr/>
          </p:nvSpPr>
          <p:spPr>
            <a:xfrm rot="8740411">
              <a:off x="1248583" y="2849258"/>
              <a:ext cx="2412774" cy="16975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2BE13CB-3C93-4D9B-98AE-70E660E9A50B}"/>
                </a:ext>
              </a:extLst>
            </p:cNvPr>
            <p:cNvSpPr txBox="1"/>
            <p:nvPr/>
          </p:nvSpPr>
          <p:spPr>
            <a:xfrm rot="19554805">
              <a:off x="1637127" y="2917193"/>
              <a:ext cx="19870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提交小程序请求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60F78F0-8EA6-4A5F-A1BC-4CCB41327C16}"/>
              </a:ext>
            </a:extLst>
          </p:cNvPr>
          <p:cNvGrpSpPr/>
          <p:nvPr/>
        </p:nvGrpSpPr>
        <p:grpSpPr>
          <a:xfrm>
            <a:off x="4281523" y="4178938"/>
            <a:ext cx="4673048" cy="528749"/>
            <a:chOff x="1205163" y="2555347"/>
            <a:chExt cx="1552257" cy="456608"/>
          </a:xfrm>
        </p:grpSpPr>
        <p:sp>
          <p:nvSpPr>
            <p:cNvPr id="25" name="右箭头 19">
              <a:extLst>
                <a:ext uri="{FF2B5EF4-FFF2-40B4-BE49-F238E27FC236}">
                  <a16:creationId xmlns:a16="http://schemas.microsoft.com/office/drawing/2014/main" id="{789D4154-CE7C-4D5F-B154-1098B6FF3AE5}"/>
                </a:ext>
              </a:extLst>
            </p:cNvPr>
            <p:cNvSpPr/>
            <p:nvPr/>
          </p:nvSpPr>
          <p:spPr>
            <a:xfrm>
              <a:off x="1232452" y="2555347"/>
              <a:ext cx="1524968" cy="14659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E6BE10E7-3CDA-49F7-AE81-000F68B9992D}"/>
                </a:ext>
              </a:extLst>
            </p:cNvPr>
            <p:cNvSpPr txBox="1"/>
            <p:nvPr/>
          </p:nvSpPr>
          <p:spPr>
            <a:xfrm>
              <a:off x="1205163" y="2719592"/>
              <a:ext cx="1439926" cy="292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3.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返回小程序名称，简介，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logo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图片及类型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975C1814-FD68-435D-AC8E-F268882C0B3C}"/>
              </a:ext>
            </a:extLst>
          </p:cNvPr>
          <p:cNvGrpSpPr/>
          <p:nvPr/>
        </p:nvGrpSpPr>
        <p:grpSpPr>
          <a:xfrm>
            <a:off x="3967538" y="5266735"/>
            <a:ext cx="5227365" cy="584776"/>
            <a:chOff x="1110223" y="2485196"/>
            <a:chExt cx="1717252" cy="504991"/>
          </a:xfrm>
        </p:grpSpPr>
        <p:sp>
          <p:nvSpPr>
            <p:cNvPr id="28" name="右箭头 19">
              <a:extLst>
                <a:ext uri="{FF2B5EF4-FFF2-40B4-BE49-F238E27FC236}">
                  <a16:creationId xmlns:a16="http://schemas.microsoft.com/office/drawing/2014/main" id="{7D346049-0631-4B6B-8F3E-5EA06B3FD554}"/>
                </a:ext>
              </a:extLst>
            </p:cNvPr>
            <p:cNvSpPr/>
            <p:nvPr/>
          </p:nvSpPr>
          <p:spPr>
            <a:xfrm>
              <a:off x="1232452" y="2555347"/>
              <a:ext cx="1524968" cy="14659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8F227B4D-0FB6-433F-9ABF-96C50B8E6866}"/>
                </a:ext>
              </a:extLst>
            </p:cNvPr>
            <p:cNvSpPr txBox="1"/>
            <p:nvPr/>
          </p:nvSpPr>
          <p:spPr>
            <a:xfrm>
              <a:off x="1110223" y="2485196"/>
              <a:ext cx="1717252" cy="504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400" dirty="0"/>
            </a:p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5.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返回</a:t>
              </a:r>
              <a:r>
                <a:rPr lang="en-US" altLang="zh-CN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html,css,js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56FA901-ECD7-4F7E-AB09-E24D9A7B8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024" y="826277"/>
            <a:ext cx="2583751" cy="17894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1537C1C-5B6B-4161-9CA0-1800A1633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50" y="3710571"/>
            <a:ext cx="3299746" cy="1897544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F3D6A5A8-3CF3-4F19-9F8F-3E175AF3219A}"/>
              </a:ext>
            </a:extLst>
          </p:cNvPr>
          <p:cNvSpPr txBox="1"/>
          <p:nvPr/>
        </p:nvSpPr>
        <p:spPr>
          <a:xfrm>
            <a:off x="3906024" y="2710634"/>
            <a:ext cx="262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工银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收款开发工具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1D37AEC5-7EDB-494B-8E6F-FF4876C905A5}"/>
              </a:ext>
            </a:extLst>
          </p:cNvPr>
          <p:cNvGrpSpPr/>
          <p:nvPr/>
        </p:nvGrpSpPr>
        <p:grpSpPr>
          <a:xfrm>
            <a:off x="4340007" y="4791428"/>
            <a:ext cx="4590895" cy="503576"/>
            <a:chOff x="1126640" y="2786602"/>
            <a:chExt cx="1524968" cy="434870"/>
          </a:xfrm>
        </p:grpSpPr>
        <p:sp>
          <p:nvSpPr>
            <p:cNvPr id="48" name="右箭头 19">
              <a:extLst>
                <a:ext uri="{FF2B5EF4-FFF2-40B4-BE49-F238E27FC236}">
                  <a16:creationId xmlns:a16="http://schemas.microsoft.com/office/drawing/2014/main" id="{6E136C12-10EC-4AA4-B222-647F9C0A2875}"/>
                </a:ext>
              </a:extLst>
            </p:cNvPr>
            <p:cNvSpPr/>
            <p:nvPr/>
          </p:nvSpPr>
          <p:spPr>
            <a:xfrm rot="10800000">
              <a:off x="1126640" y="2786602"/>
              <a:ext cx="1524968" cy="14659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21FACDB6-88BA-4CC7-8A1B-CBECA4A658D7}"/>
                </a:ext>
              </a:extLst>
            </p:cNvPr>
            <p:cNvSpPr txBox="1"/>
            <p:nvPr/>
          </p:nvSpPr>
          <p:spPr>
            <a:xfrm>
              <a:off x="1302246" y="2902530"/>
              <a:ext cx="1255881" cy="318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请求单个小程序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F47E8B4D-FBCD-4ACA-B66D-46127C4A501A}"/>
              </a:ext>
            </a:extLst>
          </p:cNvPr>
          <p:cNvGrpSpPr/>
          <p:nvPr/>
        </p:nvGrpSpPr>
        <p:grpSpPr>
          <a:xfrm>
            <a:off x="4363675" y="3663303"/>
            <a:ext cx="4590895" cy="503576"/>
            <a:chOff x="1126640" y="2786602"/>
            <a:chExt cx="1524968" cy="434870"/>
          </a:xfrm>
        </p:grpSpPr>
        <p:sp>
          <p:nvSpPr>
            <p:cNvPr id="51" name="右箭头 19">
              <a:extLst>
                <a:ext uri="{FF2B5EF4-FFF2-40B4-BE49-F238E27FC236}">
                  <a16:creationId xmlns:a16="http://schemas.microsoft.com/office/drawing/2014/main" id="{51436B12-83ED-483E-A068-B72C9599C639}"/>
                </a:ext>
              </a:extLst>
            </p:cNvPr>
            <p:cNvSpPr/>
            <p:nvPr/>
          </p:nvSpPr>
          <p:spPr>
            <a:xfrm rot="10800000">
              <a:off x="1126640" y="2786602"/>
              <a:ext cx="1524968" cy="14659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BAF982CA-8570-4082-BEB8-6DB53377C725}"/>
                </a:ext>
              </a:extLst>
            </p:cNvPr>
            <p:cNvSpPr txBox="1"/>
            <p:nvPr/>
          </p:nvSpPr>
          <p:spPr>
            <a:xfrm>
              <a:off x="1302246" y="2902530"/>
              <a:ext cx="1255881" cy="318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请求小程序目录</a:t>
              </a:r>
            </a:p>
          </p:txBody>
        </p:sp>
      </p:grp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F34DA7CE-D305-41B8-BABF-8E73A865988B}"/>
              </a:ext>
            </a:extLst>
          </p:cNvPr>
          <p:cNvCxnSpPr>
            <a:cxnSpLocks/>
          </p:cNvCxnSpPr>
          <p:nvPr/>
        </p:nvCxnSpPr>
        <p:spPr>
          <a:xfrm>
            <a:off x="902209" y="5135149"/>
            <a:ext cx="187220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59">
            <a:extLst>
              <a:ext uri="{FF2B5EF4-FFF2-40B4-BE49-F238E27FC236}">
                <a16:creationId xmlns:a16="http://schemas.microsoft.com/office/drawing/2014/main" id="{B5AA01CE-41D3-4357-B725-2CA8E05AC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8939" y="716288"/>
            <a:ext cx="2362200" cy="2095500"/>
          </a:xfrm>
          <a:prstGeom prst="rect">
            <a:avLst/>
          </a:prstGeom>
        </p:spPr>
      </p:pic>
      <p:grpSp>
        <p:nvGrpSpPr>
          <p:cNvPr id="69" name="组合 68">
            <a:extLst>
              <a:ext uri="{FF2B5EF4-FFF2-40B4-BE49-F238E27FC236}">
                <a16:creationId xmlns:a16="http://schemas.microsoft.com/office/drawing/2014/main" id="{2402DF1C-4DFC-42E2-A003-FC1A97484673}"/>
              </a:ext>
            </a:extLst>
          </p:cNvPr>
          <p:cNvGrpSpPr/>
          <p:nvPr/>
        </p:nvGrpSpPr>
        <p:grpSpPr>
          <a:xfrm>
            <a:off x="5563951" y="1030869"/>
            <a:ext cx="3780812" cy="1477328"/>
            <a:chOff x="5563951" y="1030869"/>
            <a:chExt cx="3780812" cy="1477328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1A62D65E-A6AB-4C70-8EBD-6E069AF50009}"/>
                </a:ext>
              </a:extLst>
            </p:cNvPr>
            <p:cNvSpPr txBox="1"/>
            <p:nvPr/>
          </p:nvSpPr>
          <p:spPr>
            <a:xfrm>
              <a:off x="5563951" y="1030869"/>
              <a:ext cx="378081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Html</a:t>
              </a:r>
            </a:p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</a:p>
            <a:p>
              <a:pPr algn="ctr"/>
              <a:r>
                <a:rPr lang="en-US" altLang="zh-CN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Css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</a:p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Js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右箭头 19">
              <a:extLst>
                <a:ext uri="{FF2B5EF4-FFF2-40B4-BE49-F238E27FC236}">
                  <a16:creationId xmlns:a16="http://schemas.microsoft.com/office/drawing/2014/main" id="{BC0D7FB5-2B80-4434-BE30-80FCF6A52CA3}"/>
                </a:ext>
              </a:extLst>
            </p:cNvPr>
            <p:cNvSpPr/>
            <p:nvPr/>
          </p:nvSpPr>
          <p:spPr>
            <a:xfrm rot="10800000">
              <a:off x="6669863" y="1685817"/>
              <a:ext cx="522996" cy="15644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右箭头 19">
              <a:extLst>
                <a:ext uri="{FF2B5EF4-FFF2-40B4-BE49-F238E27FC236}">
                  <a16:creationId xmlns:a16="http://schemas.microsoft.com/office/drawing/2014/main" id="{21CA2894-9EB5-4A86-9E64-8EC9206CD861}"/>
                </a:ext>
              </a:extLst>
            </p:cNvPr>
            <p:cNvSpPr/>
            <p:nvPr/>
          </p:nvSpPr>
          <p:spPr>
            <a:xfrm rot="10800000">
              <a:off x="7715855" y="1677178"/>
              <a:ext cx="522996" cy="15644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8" name="文本框 67">
            <a:extLst>
              <a:ext uri="{FF2B5EF4-FFF2-40B4-BE49-F238E27FC236}">
                <a16:creationId xmlns:a16="http://schemas.microsoft.com/office/drawing/2014/main" id="{FA83A586-999A-468B-99B0-08B4D7DCA444}"/>
              </a:ext>
            </a:extLst>
          </p:cNvPr>
          <p:cNvSpPr txBox="1"/>
          <p:nvPr/>
        </p:nvSpPr>
        <p:spPr>
          <a:xfrm>
            <a:off x="946796" y="5655478"/>
            <a:ext cx="262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Cloudant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云数据库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6F289CE6-F610-4ECB-90B4-74A743230CAC}"/>
              </a:ext>
            </a:extLst>
          </p:cNvPr>
          <p:cNvSpPr txBox="1"/>
          <p:nvPr/>
        </p:nvSpPr>
        <p:spPr>
          <a:xfrm>
            <a:off x="10523876" y="3652753"/>
            <a:ext cx="44692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1400" dirty="0"/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生成程序</a:t>
            </a:r>
          </a:p>
        </p:txBody>
      </p:sp>
    </p:spTree>
    <p:extLst>
      <p:ext uri="{BB962C8B-B14F-4D97-AF65-F5344CB8AC3E}">
        <p14:creationId xmlns:p14="http://schemas.microsoft.com/office/powerpoint/2010/main" val="295222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615440" y="2057400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276495" y="3718455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MH_Others_1"/>
          <p:cNvSpPr txBox="1"/>
          <p:nvPr>
            <p:custDataLst>
              <p:tags r:id="rId1"/>
            </p:custDataLst>
          </p:nvPr>
        </p:nvSpPr>
        <p:spPr>
          <a:xfrm>
            <a:off x="864526" y="2860251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PART 4</a:t>
            </a:r>
            <a:endParaRPr lang="zh-CN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86458" y="2860251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结语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981115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B86D05-538B-409E-99FE-1B7F1838CA9B}"/>
              </a:ext>
            </a:extLst>
          </p:cNvPr>
          <p:cNvSpPr txBox="1">
            <a:spLocks/>
          </p:cNvSpPr>
          <p:nvPr/>
        </p:nvSpPr>
        <p:spPr>
          <a:xfrm>
            <a:off x="493961" y="625633"/>
            <a:ext cx="5824209" cy="39563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结语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E26F9DF-B5B9-4355-8628-B5E92C9B6E04}"/>
              </a:ext>
            </a:extLst>
          </p:cNvPr>
          <p:cNvGrpSpPr/>
          <p:nvPr/>
        </p:nvGrpSpPr>
        <p:grpSpPr>
          <a:xfrm>
            <a:off x="1880080" y="1661291"/>
            <a:ext cx="2462317" cy="3384376"/>
            <a:chOff x="821" y="44166"/>
            <a:chExt cx="3327201" cy="3992641"/>
          </a:xfrm>
          <a:solidFill>
            <a:schemeClr val="bg2">
              <a:lumMod val="75000"/>
            </a:schemeClr>
          </a:solidFill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6C0F02D-BAC0-488B-A982-99E576D4B83E}"/>
                </a:ext>
              </a:extLst>
            </p:cNvPr>
            <p:cNvSpPr/>
            <p:nvPr/>
          </p:nvSpPr>
          <p:spPr>
            <a:xfrm>
              <a:off x="821" y="44166"/>
              <a:ext cx="3327201" cy="3992641"/>
            </a:xfrm>
            <a:prstGeom prst="rect">
              <a:avLst/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D91910C-B51C-4868-B592-AE67EFA08EDB}"/>
                </a:ext>
              </a:extLst>
            </p:cNvPr>
            <p:cNvSpPr txBox="1"/>
            <p:nvPr/>
          </p:nvSpPr>
          <p:spPr>
            <a:xfrm>
              <a:off x="821" y="44166"/>
              <a:ext cx="3327201" cy="3992641"/>
            </a:xfrm>
            <a:prstGeom prst="rect">
              <a:avLst/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28654" tIns="0" rIns="328654" bIns="330200" numCol="1" spcCol="1270" anchor="t" anchorCtr="0">
              <a:noAutofit/>
            </a:bodyPr>
            <a:lstStyle/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altLang="zh-CN" sz="2600" kern="1200" dirty="0"/>
            </a:p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600" kern="1200" dirty="0"/>
                <a:t>客户</a:t>
              </a:r>
              <a:endParaRPr lang="en-US" sz="2600" kern="1200" dirty="0"/>
            </a:p>
            <a:p>
              <a:pPr marL="0" lvl="1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altLang="zh-CN" sz="2000" kern="1200" dirty="0"/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CN" altLang="en-US" sz="2000" kern="1200" dirty="0"/>
                <a:t>更便捷的服务</a:t>
              </a:r>
              <a:endParaRPr lang="en-US" altLang="zh-CN" sz="2000" kern="1200" dirty="0"/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altLang="zh-CN" sz="2000" dirty="0"/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altLang="zh-CN" sz="2000" kern="1200" dirty="0"/>
            </a:p>
            <a:p>
              <a:pPr marL="228600" lvl="1" indent="-228600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</a:pPr>
              <a:r>
                <a:rPr lang="zh-CN" altLang="en-US" sz="2000" dirty="0"/>
                <a:t>更优质的体验</a:t>
              </a:r>
              <a:endParaRPr lang="en-US" altLang="zh-CN" sz="2000" dirty="0"/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altLang="zh-CN" sz="2000" kern="1200" dirty="0"/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2000" kern="1200" dirty="0"/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altLang="zh-CN" sz="2000" kern="1200" dirty="0"/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2000" kern="1200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B04DD63-94E9-41A5-9B3C-7F3C542CA523}"/>
              </a:ext>
            </a:extLst>
          </p:cNvPr>
          <p:cNvGrpSpPr/>
          <p:nvPr/>
        </p:nvGrpSpPr>
        <p:grpSpPr>
          <a:xfrm>
            <a:off x="4760400" y="1661291"/>
            <a:ext cx="2462317" cy="3384376"/>
            <a:chOff x="3594199" y="44166"/>
            <a:chExt cx="3327201" cy="3992641"/>
          </a:xfrm>
          <a:solidFill>
            <a:schemeClr val="bg2">
              <a:lumMod val="75000"/>
            </a:schemeClr>
          </a:solidFill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A1EFE7C-84C8-4E1A-8EE7-DE3A0280B8E2}"/>
                </a:ext>
              </a:extLst>
            </p:cNvPr>
            <p:cNvSpPr/>
            <p:nvPr/>
          </p:nvSpPr>
          <p:spPr>
            <a:xfrm>
              <a:off x="3594199" y="44166"/>
              <a:ext cx="3327201" cy="3992641"/>
            </a:xfrm>
            <a:prstGeom prst="rect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2">
                <a:hueOff val="-727682"/>
                <a:satOff val="-41964"/>
                <a:lumOff val="4314"/>
                <a:alphaOff val="0"/>
              </a:schemeClr>
            </a:lnRef>
            <a:fillRef idx="1">
              <a:schemeClr val="accent2">
                <a:hueOff val="-727682"/>
                <a:satOff val="-41964"/>
                <a:lumOff val="4314"/>
                <a:alphaOff val="0"/>
              </a:schemeClr>
            </a:fillRef>
            <a:effectRef idx="0">
              <a:schemeClr val="accent2">
                <a:hueOff val="-727682"/>
                <a:satOff val="-41964"/>
                <a:lumOff val="431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A9DE5D9-5AD3-46BB-8A58-3737E080D90E}"/>
                </a:ext>
              </a:extLst>
            </p:cNvPr>
            <p:cNvSpPr txBox="1"/>
            <p:nvPr/>
          </p:nvSpPr>
          <p:spPr>
            <a:xfrm>
              <a:off x="3594199" y="44166"/>
              <a:ext cx="3327201" cy="3992641"/>
            </a:xfrm>
            <a:prstGeom prst="rect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28654" tIns="0" rIns="328654" bIns="330200" numCol="1" spcCol="1270" anchor="t" anchorCtr="0">
              <a:noAutofit/>
            </a:bodyPr>
            <a:lstStyle/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altLang="zh-CN" sz="2600" kern="1200" dirty="0"/>
            </a:p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600" kern="1200" dirty="0"/>
                <a:t>商户</a:t>
              </a:r>
              <a:endParaRPr lang="en-US" sz="2600" kern="1200" dirty="0"/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altLang="zh-CN" sz="2000" kern="1200" dirty="0"/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CN" altLang="en-US" sz="2000" kern="1200" dirty="0"/>
                <a:t>更便捷地统计收益数据</a:t>
              </a:r>
              <a:endParaRPr lang="en-US" altLang="zh-CN" sz="2000" kern="1200" dirty="0"/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2000" kern="1200" dirty="0"/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CN" altLang="en-US" sz="2000" kern="1200" dirty="0"/>
                <a:t>更多更快地了解市场行情</a:t>
              </a:r>
              <a:endParaRPr lang="en-US" sz="2000" kern="1200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C134B86-C3BC-47C2-92B0-5A4311554A56}"/>
              </a:ext>
            </a:extLst>
          </p:cNvPr>
          <p:cNvGrpSpPr/>
          <p:nvPr/>
        </p:nvGrpSpPr>
        <p:grpSpPr>
          <a:xfrm>
            <a:off x="7640720" y="1661291"/>
            <a:ext cx="2462318" cy="3384376"/>
            <a:chOff x="7187576" y="44166"/>
            <a:chExt cx="3327202" cy="3992641"/>
          </a:xfrm>
          <a:solidFill>
            <a:schemeClr val="bg2">
              <a:lumMod val="75000"/>
            </a:schemeClr>
          </a:solidFill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8154F505-8669-44D1-8D29-1EF9E3BDAE61}"/>
                </a:ext>
              </a:extLst>
            </p:cNvPr>
            <p:cNvSpPr/>
            <p:nvPr/>
          </p:nvSpPr>
          <p:spPr>
            <a:xfrm>
              <a:off x="7187577" y="44166"/>
              <a:ext cx="3327201" cy="3992641"/>
            </a:xfrm>
            <a:prstGeom prst="rect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2">
                <a:hueOff val="-1455363"/>
                <a:satOff val="-83928"/>
                <a:lumOff val="8628"/>
                <a:alphaOff val="0"/>
              </a:schemeClr>
            </a:lnRef>
            <a:fillRef idx="1">
              <a:schemeClr val="accent2">
                <a:hueOff val="-1455363"/>
                <a:satOff val="-83928"/>
                <a:lumOff val="8628"/>
                <a:alphaOff val="0"/>
              </a:schemeClr>
            </a:fillRef>
            <a:effectRef idx="0">
              <a:schemeClr val="accent2">
                <a:hueOff val="-1455363"/>
                <a:satOff val="-83928"/>
                <a:lumOff val="862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EB5AD78-0755-4D09-85F0-FD68FC130AD5}"/>
                </a:ext>
              </a:extLst>
            </p:cNvPr>
            <p:cNvSpPr txBox="1"/>
            <p:nvPr/>
          </p:nvSpPr>
          <p:spPr>
            <a:xfrm>
              <a:off x="7187576" y="44166"/>
              <a:ext cx="3327201" cy="3992641"/>
            </a:xfrm>
            <a:prstGeom prst="rect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28654" tIns="0" rIns="328654" bIns="330200" numCol="1" spcCol="1270" anchor="t" anchorCtr="0">
              <a:noAutofit/>
            </a:bodyPr>
            <a:lstStyle/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altLang="zh-CN" sz="2600" kern="1200" dirty="0"/>
            </a:p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600" kern="1200" dirty="0"/>
                <a:t>第三方</a:t>
              </a:r>
              <a:endParaRPr lang="en-US" sz="2600" kern="1200" dirty="0"/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altLang="zh-CN" sz="2000" kern="1200" dirty="0"/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CN" altLang="en-US" sz="2000" kern="1200" dirty="0"/>
                <a:t>更多的创新</a:t>
              </a:r>
              <a:endParaRPr lang="en-US" sz="2000" kern="1200" dirty="0"/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altLang="zh-CN" sz="2000" kern="1200" dirty="0"/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altLang="zh-CN" sz="2000" dirty="0"/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CN" altLang="en-US" sz="2000" kern="1200" dirty="0"/>
                <a:t>更多的商机</a:t>
              </a:r>
              <a:endParaRPr lang="en-US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2765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Vista-desktop-12.png">
            <a:extLst>
              <a:ext uri="{FF2B5EF4-FFF2-40B4-BE49-F238E27FC236}">
                <a16:creationId xmlns:a16="http://schemas.microsoft.com/office/drawing/2014/main" id="{1B1ED359-0CA1-459A-A19D-02D5EABD1E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12224" y="1384060"/>
            <a:ext cx="4079776" cy="52346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3B166C6-3C19-460C-864C-0D713858B9C7}"/>
              </a:ext>
            </a:extLst>
          </p:cNvPr>
          <p:cNvSpPr txBox="1"/>
          <p:nvPr/>
        </p:nvSpPr>
        <p:spPr>
          <a:xfrm>
            <a:off x="3143672" y="1597176"/>
            <a:ext cx="4968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/>
              <a:t>结语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1E1AE64-819C-45D9-B057-40D5C8DA76B9}"/>
              </a:ext>
            </a:extLst>
          </p:cNvPr>
          <p:cNvSpPr txBox="1"/>
          <p:nvPr/>
        </p:nvSpPr>
        <p:spPr>
          <a:xfrm>
            <a:off x="2207568" y="2893320"/>
            <a:ext cx="7128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工银</a:t>
            </a:r>
            <a:r>
              <a:rPr lang="en-US" altLang="zh-CN" dirty="0"/>
              <a:t>e</a:t>
            </a:r>
            <a:r>
              <a:rPr lang="zh-CN" altLang="en-US" dirty="0"/>
              <a:t>收款将小程序平台和移动收款功能相连，并事例了信息推送，收益统计等各种功能，兼具银行业务安全性与小程序的灵活性。是金融行业的一次伟大尝试，具有很高的实际应用价值。</a:t>
            </a:r>
          </a:p>
        </p:txBody>
      </p:sp>
    </p:spTree>
    <p:extLst>
      <p:ext uri="{BB962C8B-B14F-4D97-AF65-F5344CB8AC3E}">
        <p14:creationId xmlns:p14="http://schemas.microsoft.com/office/powerpoint/2010/main" val="245301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A151A32-1972-48BE-A62B-017EDE79C633}"/>
              </a:ext>
            </a:extLst>
          </p:cNvPr>
          <p:cNvSpPr/>
          <p:nvPr/>
        </p:nvSpPr>
        <p:spPr>
          <a:xfrm>
            <a:off x="7737622" y="2114155"/>
            <a:ext cx="257112" cy="5042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527F352-4DCD-428D-AFEC-FE14720E1965}"/>
              </a:ext>
            </a:extLst>
          </p:cNvPr>
          <p:cNvSpPr/>
          <p:nvPr/>
        </p:nvSpPr>
        <p:spPr>
          <a:xfrm>
            <a:off x="7737622" y="2114155"/>
            <a:ext cx="1971191" cy="2471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2E05D87-4A8C-403B-9D39-3124805B65CA}"/>
              </a:ext>
            </a:extLst>
          </p:cNvPr>
          <p:cNvSpPr/>
          <p:nvPr/>
        </p:nvSpPr>
        <p:spPr>
          <a:xfrm rot="5400000">
            <a:off x="8661534" y="3075729"/>
            <a:ext cx="2170282" cy="2471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66EE073-E1CF-41CB-8522-5FDFC4217DBB}"/>
              </a:ext>
            </a:extLst>
          </p:cNvPr>
          <p:cNvSpPr/>
          <p:nvPr/>
        </p:nvSpPr>
        <p:spPr>
          <a:xfrm flipV="1">
            <a:off x="7737622" y="3780192"/>
            <a:ext cx="257112" cy="3428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517F914-9377-4729-9A14-C877FABCD967}"/>
              </a:ext>
            </a:extLst>
          </p:cNvPr>
          <p:cNvSpPr/>
          <p:nvPr/>
        </p:nvSpPr>
        <p:spPr>
          <a:xfrm flipV="1">
            <a:off x="7737622" y="4037304"/>
            <a:ext cx="1971191" cy="2471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D422CDEF-F137-4593-9FCF-92F63084FFD1}"/>
              </a:ext>
            </a:extLst>
          </p:cNvPr>
          <p:cNvSpPr txBox="1"/>
          <p:nvPr/>
        </p:nvSpPr>
        <p:spPr>
          <a:xfrm>
            <a:off x="7151140" y="2735564"/>
            <a:ext cx="246221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defTabSz="6858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>
                    <a:lumMod val="75000"/>
                    <a:lumOff val="25000"/>
                  </a:schemeClr>
                </a:solidFill>
                <a:latin typeface="Agency FB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r>
              <a:rPr lang="zh-CN" altLang="en-US" sz="48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谢谢观看</a:t>
            </a: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DDBF40D7-04D7-4F88-97A0-6E8D52BFCB98}"/>
              </a:ext>
            </a:extLst>
          </p:cNvPr>
          <p:cNvSpPr txBox="1"/>
          <p:nvPr/>
        </p:nvSpPr>
        <p:spPr>
          <a:xfrm>
            <a:off x="7998612" y="3432109"/>
            <a:ext cx="152310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defTabSz="6858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>
                    <a:lumMod val="75000"/>
                    <a:lumOff val="25000"/>
                  </a:schemeClr>
                </a:solidFill>
                <a:latin typeface="Agency FB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THANK YOU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Rectangle 20">
            <a:extLst>
              <a:ext uri="{FF2B5EF4-FFF2-40B4-BE49-F238E27FC236}">
                <a16:creationId xmlns:a16="http://schemas.microsoft.com/office/drawing/2014/main" id="{2B98585E-B7B0-4E87-AF9B-1AE8676641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9953" y="2839064"/>
            <a:ext cx="460851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defTabSz="685800"/>
            <a:r>
              <a:rPr lang="zh-CN" altLang="en-US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工银</a:t>
            </a:r>
            <a:r>
              <a:rPr lang="en-US" altLang="zh-CN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收款</a:t>
            </a:r>
            <a:r>
              <a:rPr lang="en-US" altLang="zh-CN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智能收款平台</a:t>
            </a:r>
            <a:endParaRPr lang="zh-CN" altLang="zh-CN" sz="3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FF88117C-27BF-414F-9103-73C01F32ED67}"/>
              </a:ext>
            </a:extLst>
          </p:cNvPr>
          <p:cNvCxnSpPr/>
          <p:nvPr/>
        </p:nvCxnSpPr>
        <p:spPr>
          <a:xfrm>
            <a:off x="2727704" y="3308962"/>
            <a:ext cx="0" cy="238964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D5040EEF-6A0E-4659-997F-08DDD3445C0C}"/>
              </a:ext>
            </a:extLst>
          </p:cNvPr>
          <p:cNvCxnSpPr>
            <a:cxnSpLocks/>
          </p:cNvCxnSpPr>
          <p:nvPr/>
        </p:nvCxnSpPr>
        <p:spPr>
          <a:xfrm flipH="1">
            <a:off x="2506847" y="3436607"/>
            <a:ext cx="43204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29">
            <a:extLst>
              <a:ext uri="{FF2B5EF4-FFF2-40B4-BE49-F238E27FC236}">
                <a16:creationId xmlns:a16="http://schemas.microsoft.com/office/drawing/2014/main" id="{01E55AA5-31D9-4BD5-9ADB-7139968DAE73}"/>
              </a:ext>
            </a:extLst>
          </p:cNvPr>
          <p:cNvSpPr txBox="1"/>
          <p:nvPr/>
        </p:nvSpPr>
        <p:spPr>
          <a:xfrm>
            <a:off x="2326523" y="3576549"/>
            <a:ext cx="4751942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面向小型商户的推送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+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小程序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+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收款三维一体化平台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F0D933F-DDDF-4A0A-90F7-FA6DB4FB5790}"/>
              </a:ext>
            </a:extLst>
          </p:cNvPr>
          <p:cNvSpPr txBox="1"/>
          <p:nvPr/>
        </p:nvSpPr>
        <p:spPr>
          <a:xfrm>
            <a:off x="4986718" y="4031961"/>
            <a:ext cx="2143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By 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深蓝团队</a:t>
            </a:r>
          </a:p>
        </p:txBody>
      </p:sp>
    </p:spTree>
    <p:extLst>
      <p:ext uri="{BB962C8B-B14F-4D97-AF65-F5344CB8AC3E}">
        <p14:creationId xmlns:p14="http://schemas.microsoft.com/office/powerpoint/2010/main" val="37151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4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9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400"/>
                            </p:stCondLst>
                            <p:childTnLst>
                              <p:par>
                                <p:cTn id="4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50"/>
                            </p:stCondLst>
                            <p:childTnLst>
                              <p:par>
                                <p:cTn id="4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9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/>
      <p:bldP spid="8" grpId="0"/>
      <p:bldP spid="9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/>
          <p:cNvSpPr/>
          <p:nvPr/>
        </p:nvSpPr>
        <p:spPr>
          <a:xfrm>
            <a:off x="4758074" y="753893"/>
            <a:ext cx="713428" cy="713428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2910172" y="4148747"/>
            <a:ext cx="191910" cy="19191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2216279" y="3422965"/>
            <a:ext cx="952500" cy="95250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318018" y="3514494"/>
            <a:ext cx="7713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</a:rPr>
              <a:t>01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50615" y="4466994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+mj-lt"/>
              </a:rPr>
              <a:t>Part one</a:t>
            </a:r>
            <a:endParaRPr lang="zh-CN" altLang="en-US" dirty="0">
              <a:latin typeface="+mj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43662" y="4806004"/>
            <a:ext cx="201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项目需求</a:t>
            </a:r>
            <a:endParaRPr lang="zh-CN" altLang="en-US" sz="1200" dirty="0"/>
          </a:p>
        </p:txBody>
      </p:sp>
      <p:sp>
        <p:nvSpPr>
          <p:cNvPr id="11" name="文本框 10"/>
          <p:cNvSpPr txBox="1"/>
          <p:nvPr/>
        </p:nvSpPr>
        <p:spPr>
          <a:xfrm>
            <a:off x="4514925" y="4448259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+mj-lt"/>
              </a:rPr>
              <a:t>Part two</a:t>
            </a:r>
            <a:endParaRPr lang="zh-CN" altLang="en-US" dirty="0">
              <a:latin typeface="+mj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995532" y="4787269"/>
            <a:ext cx="201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</a:t>
            </a:r>
            <a:endParaRPr lang="zh-CN" altLang="en-US" sz="1200" dirty="0">
              <a:solidFill>
                <a:prstClr val="black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736060" y="4462276"/>
            <a:ext cx="1135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+mj-lt"/>
              </a:rPr>
              <a:t>Part three</a:t>
            </a:r>
            <a:endParaRPr lang="zh-CN" altLang="en-US" dirty="0">
              <a:latin typeface="+mj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347402" y="4787269"/>
            <a:ext cx="201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  <a:endParaRPr lang="zh-CN" altLang="en-US" sz="1200" dirty="0">
              <a:solidFill>
                <a:prstClr val="black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055229" y="4487361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+mj-lt"/>
              </a:rPr>
              <a:t>Part four</a:t>
            </a:r>
            <a:endParaRPr lang="zh-CN" altLang="en-US" dirty="0">
              <a:latin typeface="+mj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560298" y="4812354"/>
            <a:ext cx="201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结语</a:t>
            </a:r>
            <a:endParaRPr lang="zh-CN" altLang="en-US" sz="1200" dirty="0">
              <a:solidFill>
                <a:prstClr val="black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869180" y="686969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MH_Others_1"/>
          <p:cNvSpPr txBox="1"/>
          <p:nvPr>
            <p:custDataLst>
              <p:tags r:id="rId1"/>
            </p:custDataLst>
          </p:nvPr>
        </p:nvSpPr>
        <p:spPr>
          <a:xfrm>
            <a:off x="4160902" y="1467321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目录</a:t>
            </a:r>
          </a:p>
        </p:txBody>
      </p:sp>
      <p:sp>
        <p:nvSpPr>
          <p:cNvPr id="9" name="椭圆 8"/>
          <p:cNvSpPr/>
          <p:nvPr/>
        </p:nvSpPr>
        <p:spPr>
          <a:xfrm>
            <a:off x="4495929" y="3441700"/>
            <a:ext cx="952500" cy="95250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586496" y="3533229"/>
            <a:ext cx="7713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</a:rPr>
              <a:t>02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5203969" y="4148747"/>
            <a:ext cx="191910" cy="19191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6775579" y="3441700"/>
            <a:ext cx="952500" cy="95250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837323" y="3533229"/>
            <a:ext cx="7713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</a:rPr>
              <a:t>03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7516801" y="4148747"/>
            <a:ext cx="191910" cy="19191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055229" y="3416616"/>
            <a:ext cx="952500" cy="95250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9145796" y="3508145"/>
            <a:ext cx="7713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</a:rPr>
              <a:t>04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9770535" y="4148747"/>
            <a:ext cx="191910" cy="19191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879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615440" y="2057400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276495" y="3718455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MH_Others_1"/>
          <p:cNvSpPr txBox="1"/>
          <p:nvPr>
            <p:custDataLst>
              <p:tags r:id="rId1"/>
            </p:custDataLst>
          </p:nvPr>
        </p:nvSpPr>
        <p:spPr>
          <a:xfrm>
            <a:off x="864526" y="2860251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PART 1</a:t>
            </a:r>
            <a:endParaRPr lang="zh-CN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570907" y="2860251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项目需求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223347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files.jb51.net/file_images/article/201409/2014911155853951.jpg?2014811155952">
            <a:extLst>
              <a:ext uri="{FF2B5EF4-FFF2-40B4-BE49-F238E27FC236}">
                <a16:creationId xmlns:a16="http://schemas.microsoft.com/office/drawing/2014/main" id="{81494968-D2A3-4D02-BDBF-2DC49FB49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418" y="3775228"/>
            <a:ext cx="285750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timgsa.baidu.com/timg?image&amp;quality=80&amp;size=b9999_10000&amp;sec=1543103513684&amp;di=856af3d7dc1e0bb6760e984c472d2554&amp;imgtype=0&amp;src=http%3A%2F%2F5b0988e595225.cdn.sohucs.com%2Fimages%2F20181018%2Fa6a8854fd557450bad3adf91ecf819ea.jpg">
            <a:extLst>
              <a:ext uri="{FF2B5EF4-FFF2-40B4-BE49-F238E27FC236}">
                <a16:creationId xmlns:a16="http://schemas.microsoft.com/office/drawing/2014/main" id="{556E8335-9C85-4F26-9989-A85A27912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283" y="756520"/>
            <a:ext cx="3782256" cy="226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timgsa.baidu.com/timg?image&amp;quality=80&amp;size=b9999_10000&amp;sec=1543103654602&amp;di=4a9d9cf041cf470d50e8f7e2a80aca0e&amp;imgtype=0&amp;src=http%3A%2F%2Fimgsrc.baidu.com%2Fimage%2Fc0%253Dshijue1%252C0%252C0%252C294%252C40%2Fsign%3D98d7520c788b4710da22f58faba7a988%2Fb812c8fcc3cec3fdde750d58dc88d43f87942757.jpg">
            <a:extLst>
              <a:ext uri="{FF2B5EF4-FFF2-40B4-BE49-F238E27FC236}">
                <a16:creationId xmlns:a16="http://schemas.microsoft.com/office/drawing/2014/main" id="{A142AD51-36CD-4934-9B5F-08DCE1598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23" t="-4571" b="1"/>
          <a:stretch/>
        </p:blipFill>
        <p:spPr bwMode="auto">
          <a:xfrm>
            <a:off x="5492041" y="3018869"/>
            <a:ext cx="1479334" cy="330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894F068-AF82-46B6-A00F-56C4933B4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2058" y="2090166"/>
            <a:ext cx="979750" cy="979750"/>
          </a:xfrm>
          <a:prstGeom prst="rect">
            <a:avLst/>
          </a:prstGeom>
        </p:spPr>
      </p:pic>
      <p:pic>
        <p:nvPicPr>
          <p:cNvPr id="1034" name="Picture 10" descr="https://timgsa.baidu.com/timg?image&amp;quality=80&amp;size=b9999_10000&amp;sec=1543103877312&amp;di=3bb06ef5089c270a2c8cedf44c73d9f8&amp;imgtype=0&amp;src=http%3A%2F%2Fimg.zcool.cn%2Fcommunity%2F01b18c579e1adc0000018c1bd839fc.jpg">
            <a:extLst>
              <a:ext uri="{FF2B5EF4-FFF2-40B4-BE49-F238E27FC236}">
                <a16:creationId xmlns:a16="http://schemas.microsoft.com/office/drawing/2014/main" id="{47852D61-5640-4DD6-A500-366663023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700" y="3348453"/>
            <a:ext cx="2175122" cy="217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timgsa.baidu.com/timg?image&amp;quality=80&amp;size=b9999_10000&amp;sec=1543103939541&amp;di=960d93036cb45962b676da772f6e3198&amp;imgtype=0&amp;src=http%3A%2F%2Fpic.2265.com%2Fupload%2F2017-8%2F20178161758341708.PNG">
            <a:extLst>
              <a:ext uri="{FF2B5EF4-FFF2-40B4-BE49-F238E27FC236}">
                <a16:creationId xmlns:a16="http://schemas.microsoft.com/office/drawing/2014/main" id="{33A4B0E3-3231-40DD-9A5D-654437672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635" y="3289965"/>
            <a:ext cx="987455" cy="970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timgsa.baidu.com/timg?image&amp;quality=80&amp;size=b9999_10000&amp;sec=1543103981711&amp;di=3a5f881cd747e1734340e2bdd5e12558&amp;imgtype=0&amp;src=http%3A%2F%2Fimg.zcool.cn%2Fcommunity%2F01f87955a8679832f875495eddcdcd.jpg%402o.jpg">
            <a:extLst>
              <a:ext uri="{FF2B5EF4-FFF2-40B4-BE49-F238E27FC236}">
                <a16:creationId xmlns:a16="http://schemas.microsoft.com/office/drawing/2014/main" id="{1DACEFB8-E8D0-4841-9346-0CEA687A2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58" y="1223145"/>
            <a:ext cx="1142753" cy="114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99E5FAC-1F5A-4365-9B8D-BAB013DFDA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77893" y="807567"/>
            <a:ext cx="2370025" cy="30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58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8A63572-385F-4163-A4E9-623FBCC88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045" y="2188320"/>
            <a:ext cx="4488739" cy="3488237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3" name="思想气泡: 云 2">
            <a:extLst>
              <a:ext uri="{FF2B5EF4-FFF2-40B4-BE49-F238E27FC236}">
                <a16:creationId xmlns:a16="http://schemas.microsoft.com/office/drawing/2014/main" id="{B6DEE2CE-CB2E-4821-BBFB-C56EE8E10BB1}"/>
              </a:ext>
            </a:extLst>
          </p:cNvPr>
          <p:cNvSpPr/>
          <p:nvPr/>
        </p:nvSpPr>
        <p:spPr>
          <a:xfrm>
            <a:off x="4000177" y="739429"/>
            <a:ext cx="2601156" cy="1263804"/>
          </a:xfrm>
          <a:prstGeom prst="cloudCallout">
            <a:avLst>
              <a:gd name="adj1" fmla="val 9192"/>
              <a:gd name="adj2" fmla="val 114207"/>
            </a:avLst>
          </a:prstGeom>
          <a:solidFill>
            <a:schemeClr val="bg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dirty="0">
              <a:solidFill>
                <a:schemeClr val="tx1"/>
              </a:solidFill>
            </a:endParaRPr>
          </a:p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足够的安全，能够保障我的个人利益？</a:t>
            </a:r>
          </a:p>
          <a:p>
            <a:pPr algn="ctr"/>
            <a:endParaRPr lang="zh-CN" altLang="en-US" dirty="0"/>
          </a:p>
        </p:txBody>
      </p:sp>
      <p:sp>
        <p:nvSpPr>
          <p:cNvPr id="4" name="思想气泡: 云 3">
            <a:extLst>
              <a:ext uri="{FF2B5EF4-FFF2-40B4-BE49-F238E27FC236}">
                <a16:creationId xmlns:a16="http://schemas.microsoft.com/office/drawing/2014/main" id="{ECE4BBF4-D50B-4D05-95DE-85E67A5B256B}"/>
              </a:ext>
            </a:extLst>
          </p:cNvPr>
          <p:cNvSpPr/>
          <p:nvPr/>
        </p:nvSpPr>
        <p:spPr>
          <a:xfrm>
            <a:off x="2159495" y="1796045"/>
            <a:ext cx="2235440" cy="1127870"/>
          </a:xfrm>
          <a:prstGeom prst="cloudCallout">
            <a:avLst>
              <a:gd name="adj1" fmla="val 89786"/>
              <a:gd name="adj2" fmla="val 29489"/>
            </a:avLst>
          </a:prstGeom>
          <a:solidFill>
            <a:schemeClr val="bg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dirty="0">
              <a:solidFill>
                <a:schemeClr val="tx1"/>
              </a:solidFill>
            </a:endParaRPr>
          </a:p>
          <a:p>
            <a:pPr algn="ctr"/>
            <a:endParaRPr lang="en-US" altLang="zh-CN" sz="1400" dirty="0">
              <a:solidFill>
                <a:schemeClr val="tx1"/>
              </a:solidFill>
            </a:endParaRPr>
          </a:p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能统计我的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账目信息？</a:t>
            </a:r>
          </a:p>
          <a:p>
            <a:pPr algn="ctr"/>
            <a:endParaRPr lang="zh-CN" altLang="en-US" dirty="0"/>
          </a:p>
        </p:txBody>
      </p:sp>
      <p:sp>
        <p:nvSpPr>
          <p:cNvPr id="5" name="思想气泡: 云 4">
            <a:extLst>
              <a:ext uri="{FF2B5EF4-FFF2-40B4-BE49-F238E27FC236}">
                <a16:creationId xmlns:a16="http://schemas.microsoft.com/office/drawing/2014/main" id="{0EBF2B4D-577F-4816-97FE-A9AA94C488AE}"/>
              </a:ext>
            </a:extLst>
          </p:cNvPr>
          <p:cNvSpPr/>
          <p:nvPr/>
        </p:nvSpPr>
        <p:spPr>
          <a:xfrm>
            <a:off x="6668756" y="1120375"/>
            <a:ext cx="2601156" cy="1263804"/>
          </a:xfrm>
          <a:prstGeom prst="cloudCallout">
            <a:avLst>
              <a:gd name="adj1" fmla="val -69515"/>
              <a:gd name="adj2" fmla="val 88976"/>
            </a:avLst>
          </a:prstGeom>
          <a:solidFill>
            <a:schemeClr val="bg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完成支付方便快捷？</a:t>
            </a:r>
          </a:p>
        </p:txBody>
      </p:sp>
      <p:sp>
        <p:nvSpPr>
          <p:cNvPr id="7" name="云形标注 3">
            <a:extLst>
              <a:ext uri="{FF2B5EF4-FFF2-40B4-BE49-F238E27FC236}">
                <a16:creationId xmlns:a16="http://schemas.microsoft.com/office/drawing/2014/main" id="{73C04601-316E-4286-B303-379B34345DBF}"/>
              </a:ext>
            </a:extLst>
          </p:cNvPr>
          <p:cNvSpPr/>
          <p:nvPr/>
        </p:nvSpPr>
        <p:spPr>
          <a:xfrm>
            <a:off x="7307895" y="2754799"/>
            <a:ext cx="3600400" cy="2121855"/>
          </a:xfrm>
          <a:prstGeom prst="cloudCallout">
            <a:avLst>
              <a:gd name="adj1" fmla="val -76845"/>
              <a:gd name="adj2" fmla="val -44755"/>
            </a:avLst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怎么将</a:t>
            </a:r>
            <a:endParaRPr lang="en-US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这些功能</a:t>
            </a:r>
            <a:endParaRPr lang="en-US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集成到一起？</a:t>
            </a:r>
          </a:p>
        </p:txBody>
      </p:sp>
    </p:spTree>
    <p:extLst>
      <p:ext uri="{BB962C8B-B14F-4D97-AF65-F5344CB8AC3E}">
        <p14:creationId xmlns:p14="http://schemas.microsoft.com/office/powerpoint/2010/main" val="338320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57636659-69C2-48DD-9221-6751733161CB}"/>
              </a:ext>
            </a:extLst>
          </p:cNvPr>
          <p:cNvGrpSpPr/>
          <p:nvPr/>
        </p:nvGrpSpPr>
        <p:grpSpPr>
          <a:xfrm>
            <a:off x="1148167" y="654441"/>
            <a:ext cx="9157889" cy="5184637"/>
            <a:chOff x="1547664" y="1047487"/>
            <a:chExt cx="6508126" cy="3684503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23202786-996C-4B51-870D-1F6146282391}"/>
                </a:ext>
              </a:extLst>
            </p:cNvPr>
            <p:cNvSpPr txBox="1"/>
            <p:nvPr/>
          </p:nvSpPr>
          <p:spPr>
            <a:xfrm>
              <a:off x="1547664" y="1047487"/>
              <a:ext cx="65081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2400" b="1" dirty="0"/>
                <a:t>工银</a:t>
              </a:r>
              <a:r>
                <a:rPr lang="en-US" altLang="zh-CN" sz="2400" b="1" dirty="0"/>
                <a:t>e</a:t>
              </a:r>
              <a:r>
                <a:rPr lang="zh-CN" altLang="en-US" sz="2400" b="1" dirty="0"/>
                <a:t>收款</a:t>
              </a:r>
              <a:r>
                <a:rPr lang="en-US" altLang="zh-CN" sz="2400" b="1" dirty="0"/>
                <a:t>-</a:t>
              </a:r>
              <a:r>
                <a:rPr lang="zh-CN" altLang="en-US" sz="2400" b="1" dirty="0"/>
                <a:t>整合小程序的智能移动收款平台</a:t>
              </a:r>
            </a:p>
          </p:txBody>
        </p: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5A688D88-C057-4460-BDE1-D764E0163F8B}"/>
                </a:ext>
              </a:extLst>
            </p:cNvPr>
            <p:cNvGrpSpPr/>
            <p:nvPr/>
          </p:nvGrpSpPr>
          <p:grpSpPr>
            <a:xfrm>
              <a:off x="2572840" y="1587307"/>
              <a:ext cx="606532" cy="630478"/>
              <a:chOff x="2572840" y="1587307"/>
              <a:chExt cx="606532" cy="630478"/>
            </a:xfrm>
          </p:grpSpPr>
          <p:sp>
            <p:nvSpPr>
              <p:cNvPr id="4" name="TextBox 8">
                <a:extLst>
                  <a:ext uri="{FF2B5EF4-FFF2-40B4-BE49-F238E27FC236}">
                    <a16:creationId xmlns:a16="http://schemas.microsoft.com/office/drawing/2014/main" id="{A3BEA90D-93C8-4FAA-9835-849DBD220E34}"/>
                  </a:ext>
                </a:extLst>
              </p:cNvPr>
              <p:cNvSpPr txBox="1"/>
              <p:nvPr/>
            </p:nvSpPr>
            <p:spPr>
              <a:xfrm>
                <a:off x="2600053" y="1671714"/>
                <a:ext cx="562406" cy="415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/>
                  <a:t>收益汇总</a:t>
                </a:r>
                <a:endParaRPr lang="en-US" sz="1600" dirty="0"/>
              </a:p>
            </p:txBody>
          </p:sp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17836AB7-EC42-4E13-BB73-36DD42938076}"/>
                  </a:ext>
                </a:extLst>
              </p:cNvPr>
              <p:cNvSpPr/>
              <p:nvPr/>
            </p:nvSpPr>
            <p:spPr>
              <a:xfrm>
                <a:off x="2572840" y="1587307"/>
                <a:ext cx="606532" cy="630478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D19DC3EB-A830-4A4D-8956-C44699E5C29B}"/>
                </a:ext>
              </a:extLst>
            </p:cNvPr>
            <p:cNvGrpSpPr/>
            <p:nvPr/>
          </p:nvGrpSpPr>
          <p:grpSpPr>
            <a:xfrm>
              <a:off x="1913482" y="2586908"/>
              <a:ext cx="792088" cy="792088"/>
              <a:chOff x="1979712" y="2355726"/>
              <a:chExt cx="792088" cy="792088"/>
            </a:xfrm>
          </p:grpSpPr>
          <p:sp>
            <p:nvSpPr>
              <p:cNvPr id="7" name="TextBox 11">
                <a:extLst>
                  <a:ext uri="{FF2B5EF4-FFF2-40B4-BE49-F238E27FC236}">
                    <a16:creationId xmlns:a16="http://schemas.microsoft.com/office/drawing/2014/main" id="{9245CAA3-FFD3-434D-9E37-B82FF8EFE8B1}"/>
                  </a:ext>
                </a:extLst>
              </p:cNvPr>
              <p:cNvSpPr txBox="1"/>
              <p:nvPr/>
            </p:nvSpPr>
            <p:spPr>
              <a:xfrm>
                <a:off x="2051545" y="2428604"/>
                <a:ext cx="697720" cy="590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/>
                  <a:t>开店指导</a:t>
                </a:r>
                <a:endParaRPr lang="en-US" altLang="zh-CN" sz="2400" dirty="0"/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142F8A93-D56F-4AC2-82F6-2115FD867ECD}"/>
                  </a:ext>
                </a:extLst>
              </p:cNvPr>
              <p:cNvSpPr/>
              <p:nvPr/>
            </p:nvSpPr>
            <p:spPr>
              <a:xfrm>
                <a:off x="1979712" y="2355726"/>
                <a:ext cx="792088" cy="792088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4CDD6A2A-8F07-4189-A640-CB8C2C247BF9}"/>
                </a:ext>
              </a:extLst>
            </p:cNvPr>
            <p:cNvGrpSpPr/>
            <p:nvPr/>
          </p:nvGrpSpPr>
          <p:grpSpPr>
            <a:xfrm>
              <a:off x="2416622" y="3994388"/>
              <a:ext cx="553751" cy="575170"/>
              <a:chOff x="2505738" y="3740027"/>
              <a:chExt cx="553751" cy="575170"/>
            </a:xfrm>
          </p:grpSpPr>
          <p:sp>
            <p:nvSpPr>
              <p:cNvPr id="10" name="TextBox 10">
                <a:extLst>
                  <a:ext uri="{FF2B5EF4-FFF2-40B4-BE49-F238E27FC236}">
                    <a16:creationId xmlns:a16="http://schemas.microsoft.com/office/drawing/2014/main" id="{BCA85600-B33E-4187-BCE0-32F90C962C9F}"/>
                  </a:ext>
                </a:extLst>
              </p:cNvPr>
              <p:cNvSpPr txBox="1"/>
              <p:nvPr/>
            </p:nvSpPr>
            <p:spPr>
              <a:xfrm>
                <a:off x="2520663" y="3796779"/>
                <a:ext cx="523900" cy="415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/>
                  <a:t>智能理财</a:t>
                </a:r>
                <a:endParaRPr lang="en-US" sz="1600" dirty="0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FBFB02E8-5D24-4D2D-902D-3C9986F9C6DB}"/>
                  </a:ext>
                </a:extLst>
              </p:cNvPr>
              <p:cNvSpPr/>
              <p:nvPr/>
            </p:nvSpPr>
            <p:spPr>
              <a:xfrm>
                <a:off x="2505738" y="3740027"/>
                <a:ext cx="553751" cy="57517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97526560-FB5C-45A1-A456-292D6B2307A2}"/>
                </a:ext>
              </a:extLst>
            </p:cNvPr>
            <p:cNvGrpSpPr/>
            <p:nvPr/>
          </p:nvGrpSpPr>
          <p:grpSpPr>
            <a:xfrm>
              <a:off x="5709252" y="1587307"/>
              <a:ext cx="1044171" cy="900036"/>
              <a:chOff x="5709252" y="1587307"/>
              <a:chExt cx="1044171" cy="900036"/>
            </a:xfrm>
          </p:grpSpPr>
          <p:sp>
            <p:nvSpPr>
              <p:cNvPr id="13" name="TextBox 13">
                <a:extLst>
                  <a:ext uri="{FF2B5EF4-FFF2-40B4-BE49-F238E27FC236}">
                    <a16:creationId xmlns:a16="http://schemas.microsoft.com/office/drawing/2014/main" id="{492A54AF-7F98-439A-8B10-99742A0AB863}"/>
                  </a:ext>
                </a:extLst>
              </p:cNvPr>
              <p:cNvSpPr txBox="1"/>
              <p:nvPr/>
            </p:nvSpPr>
            <p:spPr>
              <a:xfrm>
                <a:off x="5709252" y="1723363"/>
                <a:ext cx="1044171" cy="503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dirty="0"/>
                  <a:t>休闲</a:t>
                </a:r>
                <a:endParaRPr lang="en-US" altLang="zh-CN" sz="2000" dirty="0"/>
              </a:p>
              <a:p>
                <a:pPr algn="ctr"/>
                <a:r>
                  <a:rPr lang="zh-CN" altLang="en-US" sz="2000" dirty="0"/>
                  <a:t>娱乐</a:t>
                </a:r>
                <a:endParaRPr lang="en-US" sz="2000" dirty="0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41DC6980-8C19-4881-9C6E-638F1314180B}"/>
                  </a:ext>
                </a:extLst>
              </p:cNvPr>
              <p:cNvSpPr/>
              <p:nvPr/>
            </p:nvSpPr>
            <p:spPr>
              <a:xfrm>
                <a:off x="5773269" y="1587307"/>
                <a:ext cx="885278" cy="9000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B8274110-BADB-4D9E-94AF-E2F1251405F8}"/>
                </a:ext>
              </a:extLst>
            </p:cNvPr>
            <p:cNvGrpSpPr/>
            <p:nvPr/>
          </p:nvGrpSpPr>
          <p:grpSpPr>
            <a:xfrm>
              <a:off x="6658547" y="2659842"/>
              <a:ext cx="721344" cy="584775"/>
              <a:chOff x="6658547" y="2659842"/>
              <a:chExt cx="721344" cy="584775"/>
            </a:xfrm>
          </p:grpSpPr>
          <p:sp>
            <p:nvSpPr>
              <p:cNvPr id="16" name="TextBox 12">
                <a:extLst>
                  <a:ext uri="{FF2B5EF4-FFF2-40B4-BE49-F238E27FC236}">
                    <a16:creationId xmlns:a16="http://schemas.microsoft.com/office/drawing/2014/main" id="{F4E3111D-1CAE-4868-889E-CA01B825925E}"/>
                  </a:ext>
                </a:extLst>
              </p:cNvPr>
              <p:cNvSpPr txBox="1"/>
              <p:nvPr/>
            </p:nvSpPr>
            <p:spPr>
              <a:xfrm>
                <a:off x="6745563" y="2714507"/>
                <a:ext cx="634328" cy="459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移动</a:t>
                </a:r>
                <a:endParaRPr lang="en-US" altLang="zh-CN" dirty="0"/>
              </a:p>
              <a:p>
                <a:r>
                  <a:rPr lang="zh-CN" altLang="en-US" dirty="0"/>
                  <a:t>收款</a:t>
                </a:r>
                <a:endParaRPr lang="en-US" dirty="0"/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D025FFB8-E264-4FD9-BE9B-2D23BDA13FA4}"/>
                  </a:ext>
                </a:extLst>
              </p:cNvPr>
              <p:cNvSpPr/>
              <p:nvPr/>
            </p:nvSpPr>
            <p:spPr>
              <a:xfrm>
                <a:off x="6658547" y="2659842"/>
                <a:ext cx="634328" cy="58477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7E5D093-F804-44C6-9110-690D54491431}"/>
                </a:ext>
              </a:extLst>
            </p:cNvPr>
            <p:cNvGrpSpPr/>
            <p:nvPr/>
          </p:nvGrpSpPr>
          <p:grpSpPr>
            <a:xfrm>
              <a:off x="6032829" y="3571408"/>
              <a:ext cx="1044171" cy="1053209"/>
              <a:chOff x="6032829" y="3571408"/>
              <a:chExt cx="1044171" cy="1053209"/>
            </a:xfrm>
          </p:grpSpPr>
          <p:sp>
            <p:nvSpPr>
              <p:cNvPr id="19" name="TextBox 13">
                <a:extLst>
                  <a:ext uri="{FF2B5EF4-FFF2-40B4-BE49-F238E27FC236}">
                    <a16:creationId xmlns:a16="http://schemas.microsoft.com/office/drawing/2014/main" id="{36EB7587-4F30-47F2-BC85-684CFF2AB2EB}"/>
                  </a:ext>
                </a:extLst>
              </p:cNvPr>
              <p:cNvSpPr txBox="1"/>
              <p:nvPr/>
            </p:nvSpPr>
            <p:spPr>
              <a:xfrm>
                <a:off x="6032829" y="3774848"/>
                <a:ext cx="1044171" cy="503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dirty="0"/>
                  <a:t>商业</a:t>
                </a:r>
                <a:endParaRPr lang="en-US" altLang="zh-CN" sz="2000" dirty="0"/>
              </a:p>
              <a:p>
                <a:pPr algn="ctr"/>
                <a:r>
                  <a:rPr lang="zh-CN" altLang="en-US" sz="2000" dirty="0"/>
                  <a:t>交流</a:t>
                </a:r>
                <a:endParaRPr lang="en-US" sz="2000" dirty="0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25F77F54-25CB-41E4-81B4-CBE26354A0CC}"/>
                  </a:ext>
                </a:extLst>
              </p:cNvPr>
              <p:cNvSpPr/>
              <p:nvPr/>
            </p:nvSpPr>
            <p:spPr>
              <a:xfrm>
                <a:off x="6032829" y="3571408"/>
                <a:ext cx="1044171" cy="105320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FC48F24E-D930-4557-9573-F52809FBD3CF}"/>
                </a:ext>
              </a:extLst>
            </p:cNvPr>
            <p:cNvGrpSpPr/>
            <p:nvPr/>
          </p:nvGrpSpPr>
          <p:grpSpPr>
            <a:xfrm>
              <a:off x="3135057" y="1980098"/>
              <a:ext cx="2733088" cy="2751892"/>
              <a:chOff x="3135057" y="1980098"/>
              <a:chExt cx="2733088" cy="2751892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5E2E8011-FB39-4C98-A960-50F9E21FDE2F}"/>
                  </a:ext>
                </a:extLst>
              </p:cNvPr>
              <p:cNvGrpSpPr/>
              <p:nvPr/>
            </p:nvGrpSpPr>
            <p:grpSpPr>
              <a:xfrm>
                <a:off x="3135057" y="1980098"/>
                <a:ext cx="2733088" cy="2751892"/>
                <a:chOff x="3135057" y="1980098"/>
                <a:chExt cx="2733088" cy="2751892"/>
              </a:xfrm>
            </p:grpSpPr>
            <p:pic>
              <p:nvPicPr>
                <p:cNvPr id="26" name="图片 25">
                  <a:extLst>
                    <a:ext uri="{FF2B5EF4-FFF2-40B4-BE49-F238E27FC236}">
                      <a16:creationId xmlns:a16="http://schemas.microsoft.com/office/drawing/2014/main" id="{37E2EAF8-B117-426A-9D84-297075C01C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248" r="22285"/>
                <a:stretch/>
              </p:blipFill>
              <p:spPr>
                <a:xfrm>
                  <a:off x="3917836" y="2148006"/>
                  <a:ext cx="1158220" cy="1903134"/>
                </a:xfrm>
                <a:prstGeom prst="rect">
                  <a:avLst/>
                </a:prstGeom>
              </p:spPr>
            </p:pic>
            <p:sp>
              <p:nvSpPr>
                <p:cNvPr id="27" name="椭圆 26">
                  <a:extLst>
                    <a:ext uri="{FF2B5EF4-FFF2-40B4-BE49-F238E27FC236}">
                      <a16:creationId xmlns:a16="http://schemas.microsoft.com/office/drawing/2014/main" id="{D2412F14-79B1-4392-A53B-80DC1133D6C6}"/>
                    </a:ext>
                  </a:extLst>
                </p:cNvPr>
                <p:cNvSpPr/>
                <p:nvPr/>
              </p:nvSpPr>
              <p:spPr>
                <a:xfrm>
                  <a:off x="3135057" y="1980098"/>
                  <a:ext cx="2733088" cy="2751892"/>
                </a:xfrm>
                <a:prstGeom prst="ellipse">
                  <a:avLst/>
                </a:prstGeom>
                <a:noFill/>
                <a:ln w="762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CC015C5A-F379-421A-A90F-B3128BF3E992}"/>
                    </a:ext>
                  </a:extLst>
                </p:cNvPr>
                <p:cNvSpPr txBox="1"/>
                <p:nvPr/>
              </p:nvSpPr>
              <p:spPr>
                <a:xfrm>
                  <a:off x="3917836" y="4143473"/>
                  <a:ext cx="12474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dirty="0"/>
                    <a:t>一站式</a:t>
                  </a:r>
                  <a:r>
                    <a:rPr lang="en-US" altLang="zh-CN" dirty="0"/>
                    <a:t>APP</a:t>
                  </a:r>
                  <a:endParaRPr lang="zh-CN" altLang="en-US" dirty="0"/>
                </a:p>
              </p:txBody>
            </p:sp>
          </p:grp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A94B5665-5C1A-4CA0-805D-38D2B9E92C66}"/>
                  </a:ext>
                </a:extLst>
              </p:cNvPr>
              <p:cNvSpPr/>
              <p:nvPr/>
            </p:nvSpPr>
            <p:spPr>
              <a:xfrm>
                <a:off x="4139952" y="2656158"/>
                <a:ext cx="720080" cy="9152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D0BE52CC-FB25-4BFB-B562-6A3DD9D26E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3628" y="2487342"/>
                <a:ext cx="586636" cy="586636"/>
              </a:xfrm>
              <a:prstGeom prst="rect">
                <a:avLst/>
              </a:prstGeom>
            </p:spPr>
          </p:pic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641A2BD5-38E7-4419-90B3-9C5D9D88B4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7029" y="3309412"/>
                <a:ext cx="864776" cy="27169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68612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615440" y="2057400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276495" y="3718455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MH_Others_1"/>
          <p:cNvSpPr txBox="1"/>
          <p:nvPr>
            <p:custDataLst>
              <p:tags r:id="rId1"/>
            </p:custDataLst>
          </p:nvPr>
        </p:nvSpPr>
        <p:spPr>
          <a:xfrm>
            <a:off x="864526" y="2860251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PART 2</a:t>
            </a:r>
            <a:endParaRPr lang="zh-CN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570907" y="2860251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项目功能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850911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226820" y="5440262"/>
            <a:ext cx="35623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48A2A0"/>
              </a:buClr>
              <a:buFont typeface="Wingdings" panose="05000000000000000000" pitchFamily="2" charset="2"/>
              <a:buChar char="l"/>
            </a:pPr>
            <a:r>
              <a:rPr lang="zh-CN" altLang="en-US" sz="1400" dirty="0"/>
              <a:t>收款（默认界面）</a:t>
            </a:r>
          </a:p>
        </p:txBody>
      </p:sp>
      <p:sp>
        <p:nvSpPr>
          <p:cNvPr id="9" name="矩形 8"/>
          <p:cNvSpPr/>
          <p:nvPr/>
        </p:nvSpPr>
        <p:spPr>
          <a:xfrm>
            <a:off x="4931472" y="5431110"/>
            <a:ext cx="35623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48A2A0"/>
              </a:buClr>
              <a:buFont typeface="Wingdings" panose="05000000000000000000" pitchFamily="2" charset="2"/>
              <a:buChar char="l"/>
            </a:pPr>
            <a:r>
              <a:rPr lang="zh-CN" altLang="en-US" sz="1400" dirty="0"/>
              <a:t>输入金额与备注</a:t>
            </a:r>
            <a:r>
              <a:rPr lang="en-US" altLang="zh-CN" sz="1400" dirty="0">
                <a:solidFill>
                  <a:srgbClr val="4D402B"/>
                </a:solidFill>
              </a:rPr>
              <a:t>.</a:t>
            </a:r>
            <a:endParaRPr lang="zh-CN" altLang="en-US" sz="1400" dirty="0">
              <a:solidFill>
                <a:srgbClr val="4D402B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109599" y="5432122"/>
            <a:ext cx="35623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48A2A0"/>
              </a:buClr>
              <a:buFont typeface="Wingdings" panose="05000000000000000000" pitchFamily="2" charset="2"/>
              <a:buChar char="l"/>
            </a:pPr>
            <a:r>
              <a:rPr lang="zh-CN" altLang="en-US" sz="1400" dirty="0"/>
              <a:t>生成二维码</a:t>
            </a:r>
          </a:p>
        </p:txBody>
      </p:sp>
      <p:sp>
        <p:nvSpPr>
          <p:cNvPr id="14" name="椭圆 13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344023" y="448348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项目功能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——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在线支付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7A9A110-53CB-4FF3-A1FF-6D2F94944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32" y="1342488"/>
            <a:ext cx="2196435" cy="391152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F7C16F4-6793-482F-A85C-5B99CF098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531" y="1336382"/>
            <a:ext cx="2350577" cy="391762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454FBF9-1FB1-47F9-AD9B-B48A15D3C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4339" y="1342488"/>
            <a:ext cx="2196435" cy="400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589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1163</TotalTime>
  <Words>570</Words>
  <Application>Microsoft Office PowerPoint</Application>
  <PresentationFormat>宽屏</PresentationFormat>
  <Paragraphs>172</Paragraphs>
  <Slides>24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6" baseType="lpstr">
      <vt:lpstr>IBM Plex Sans</vt:lpstr>
      <vt:lpstr>MYingHei_18030_C-Medium</vt:lpstr>
      <vt:lpstr>等线</vt:lpstr>
      <vt:lpstr>等线 Light</vt:lpstr>
      <vt:lpstr>方正兰亭细黑_GBK</vt:lpstr>
      <vt:lpstr>方正兰亭中黑_GBK</vt:lpstr>
      <vt:lpstr>宋体</vt:lpstr>
      <vt:lpstr>微软雅黑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912238243@qq.com</dc:creator>
  <cp:lastModifiedBy>张 金哲</cp:lastModifiedBy>
  <cp:revision>79</cp:revision>
  <dcterms:created xsi:type="dcterms:W3CDTF">2018-09-20T09:14:56Z</dcterms:created>
  <dcterms:modified xsi:type="dcterms:W3CDTF">2018-11-24T22:21:52Z</dcterms:modified>
</cp:coreProperties>
</file>